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Merriweather Sans"/>
      <p:regular r:id="rId47"/>
      <p:bold r:id="rId48"/>
      <p:italic r:id="rId49"/>
      <p:boldItalic r:id="rId50"/>
    </p:embeddedFont>
    <p:embeddedFont>
      <p:font typeface="Roboto"/>
      <p:regular r:id="rId51"/>
      <p:bold r:id="rId52"/>
      <p:italic r:id="rId53"/>
      <p:boldItalic r:id="rId54"/>
    </p:embeddedFont>
    <p:embeddedFont>
      <p:font typeface="Libre Franklin"/>
      <p:regular r:id="rId55"/>
      <p:bold r:id="rId56"/>
      <p:italic r:id="rId57"/>
      <p:boldItalic r:id="rId58"/>
    </p:embeddedFont>
    <p:embeddedFont>
      <p:font typeface="Montserrat"/>
      <p:regular r:id="rId59"/>
      <p:bold r:id="rId60"/>
      <p:italic r:id="rId61"/>
      <p:boldItalic r:id="rId62"/>
    </p:embeddedFont>
    <p:embeddedFont>
      <p:font typeface="Inter"/>
      <p:regular r:id="rId63"/>
      <p:bold r:id="rId64"/>
    </p:embeddedFont>
    <p:embeddedFont>
      <p:font typeface="Montserrat Medium"/>
      <p:regular r:id="rId65"/>
      <p:bold r:id="rId66"/>
      <p:italic r:id="rId67"/>
      <p:boldItalic r:id="rId68"/>
    </p:embeddedFont>
    <p:embeddedFont>
      <p:font typeface="Helvetica Neue Light"/>
      <p:regular r:id="rId69"/>
      <p:bold r:id="rId70"/>
      <p:italic r:id="rId71"/>
      <p:boldItalic r:id="rId72"/>
    </p:embeddedFont>
    <p:embeddedFont>
      <p:font typeface="Century Gothic"/>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7" roundtripDataSignature="AMtx7mjvyBxfhrevAP+qxxJzEjirb0XW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erriweatherSans-bold.fntdata"/><Relationship Id="rId47" Type="http://schemas.openxmlformats.org/officeDocument/2006/relationships/font" Target="fonts/MerriweatherSans-regular.fntdata"/><Relationship Id="rId49" Type="http://schemas.openxmlformats.org/officeDocument/2006/relationships/font" Target="fonts/Merriweather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enturyGothic-regular.fntdata"/><Relationship Id="rId72" Type="http://schemas.openxmlformats.org/officeDocument/2006/relationships/font" Target="fonts/HelveticaNeueLight-boldItalic.fntdata"/><Relationship Id="rId31" Type="http://schemas.openxmlformats.org/officeDocument/2006/relationships/slide" Target="slides/slide25.xml"/><Relationship Id="rId75" Type="http://schemas.openxmlformats.org/officeDocument/2006/relationships/font" Target="fonts/CenturyGothic-italic.fntdata"/><Relationship Id="rId30" Type="http://schemas.openxmlformats.org/officeDocument/2006/relationships/slide" Target="slides/slide24.xml"/><Relationship Id="rId74" Type="http://schemas.openxmlformats.org/officeDocument/2006/relationships/font" Target="fonts/CenturyGothic-bold.fntdata"/><Relationship Id="rId33" Type="http://schemas.openxmlformats.org/officeDocument/2006/relationships/slide" Target="slides/slide27.xml"/><Relationship Id="rId77" Type="http://customschemas.google.com/relationships/presentationmetadata" Target="metadata"/><Relationship Id="rId32" Type="http://schemas.openxmlformats.org/officeDocument/2006/relationships/slide" Target="slides/slide26.xml"/><Relationship Id="rId76" Type="http://schemas.openxmlformats.org/officeDocument/2006/relationships/font" Target="fonts/CenturyGothic-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elveticaNeueLight-italic.fntdata"/><Relationship Id="rId70" Type="http://schemas.openxmlformats.org/officeDocument/2006/relationships/font" Target="fonts/HelveticaNeue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4.xml"/><Relationship Id="rId64" Type="http://schemas.openxmlformats.org/officeDocument/2006/relationships/font" Target="fonts/Inter-bold.fntdata"/><Relationship Id="rId63" Type="http://schemas.openxmlformats.org/officeDocument/2006/relationships/font" Target="fonts/Inter-regular.fntdata"/><Relationship Id="rId22" Type="http://schemas.openxmlformats.org/officeDocument/2006/relationships/slide" Target="slides/slide16.xml"/><Relationship Id="rId66" Type="http://schemas.openxmlformats.org/officeDocument/2006/relationships/font" Target="fonts/MontserratMedium-bold.fntdata"/><Relationship Id="rId21" Type="http://schemas.openxmlformats.org/officeDocument/2006/relationships/slide" Target="slides/slide15.xml"/><Relationship Id="rId65" Type="http://schemas.openxmlformats.org/officeDocument/2006/relationships/font" Target="fonts/MontserratMedium-regular.fntdata"/><Relationship Id="rId24" Type="http://schemas.openxmlformats.org/officeDocument/2006/relationships/slide" Target="slides/slide18.xml"/><Relationship Id="rId68" Type="http://schemas.openxmlformats.org/officeDocument/2006/relationships/font" Target="fonts/MontserratMedium-boldItalic.fntdata"/><Relationship Id="rId23" Type="http://schemas.openxmlformats.org/officeDocument/2006/relationships/slide" Target="slides/slide17.xml"/><Relationship Id="rId67" Type="http://schemas.openxmlformats.org/officeDocument/2006/relationships/font" Target="fonts/MontserratMedium-italic.fntdata"/><Relationship Id="rId60" Type="http://schemas.openxmlformats.org/officeDocument/2006/relationships/font" Target="fonts/Montserra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MerriweatherSans-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LibreFranklin-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LibreFranklin-italic.fntdata"/><Relationship Id="rId12" Type="http://schemas.openxmlformats.org/officeDocument/2006/relationships/slide" Target="slides/slide6.xml"/><Relationship Id="rId56" Type="http://schemas.openxmlformats.org/officeDocument/2006/relationships/font" Target="fonts/LibreFranklin-bold.fntdata"/><Relationship Id="rId15" Type="http://schemas.openxmlformats.org/officeDocument/2006/relationships/slide" Target="slides/slide9.xml"/><Relationship Id="rId59" Type="http://schemas.openxmlformats.org/officeDocument/2006/relationships/font" Target="fonts/Montserrat-regular.fntdata"/><Relationship Id="rId14" Type="http://schemas.openxmlformats.org/officeDocument/2006/relationships/slide" Target="slides/slide8.xml"/><Relationship Id="rId58" Type="http://schemas.openxmlformats.org/officeDocument/2006/relationships/font" Target="fonts/LibreFranklin-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bva.com/en/five-vs-big-data/"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2200">
                <a:solidFill>
                  <a:schemeClr val="dk1"/>
                </a:solidFill>
                <a:latin typeface="Merriweather Sans"/>
                <a:ea typeface="Merriweather Sans"/>
                <a:cs typeface="Merriweather Sans"/>
                <a:sym typeface="Merriweather Sans"/>
              </a:rPr>
              <a:t>Good morning - Thanks for invite  XYZ for organizing. I’m XYZ and XYZ is also here from ISAIC.</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rPr lang="en" sz="2200">
                <a:solidFill>
                  <a:schemeClr val="dk1"/>
                </a:solidFill>
                <a:latin typeface="Merriweather Sans"/>
                <a:ea typeface="Merriweather Sans"/>
                <a:cs typeface="Merriweather Sans"/>
                <a:sym typeface="Merriweather Sans"/>
              </a:rPr>
              <a:t>It seems there XYZ in audience - please say hi in chat and tell us which area you’re from, what you most want to learn today. And feel free to use chat to ask questions anytime.</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rPr lang="en" sz="2200">
                <a:solidFill>
                  <a:schemeClr val="dk1"/>
                </a:solidFill>
                <a:latin typeface="Merriweather Sans"/>
                <a:ea typeface="Merriweather Sans"/>
                <a:cs typeface="Merriweather Sans"/>
                <a:sym typeface="Merriweather Sans"/>
              </a:rPr>
              <a:t> </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rPr lang="en" sz="2200">
                <a:solidFill>
                  <a:schemeClr val="dk1"/>
                </a:solidFill>
                <a:latin typeface="Merriweather Sans"/>
                <a:ea typeface="Merriweather Sans"/>
                <a:cs typeface="Merriweather Sans"/>
                <a:sym typeface="Merriweather Sans"/>
              </a:rPr>
              <a:t>The presentation is about 15mins - a quick introduction then the Why? What? Who? of ISAIC. Then questions - the frequently asked questions or yours directly</a:t>
            </a:r>
            <a:endParaRPr sz="2200">
              <a:solidFill>
                <a:schemeClr val="dk1"/>
              </a:solidFill>
              <a:latin typeface="Merriweather Sans"/>
              <a:ea typeface="Merriweather Sans"/>
              <a:cs typeface="Merriweather Sans"/>
              <a:sym typeface="Merriweather Sans"/>
            </a:endParaRPr>
          </a:p>
          <a:p>
            <a:pPr indent="0" lvl="0" marL="0" rtl="0" algn="l">
              <a:lnSpc>
                <a:spcPct val="100000"/>
              </a:lnSpc>
              <a:spcBef>
                <a:spcPts val="0"/>
              </a:spcBef>
              <a:spcAft>
                <a:spcPts val="0"/>
              </a:spcAft>
              <a:buSzPts val="1100"/>
              <a:buNone/>
            </a:pPr>
            <a:r>
              <a:t/>
            </a:r>
            <a:endParaRPr sz="1600"/>
          </a:p>
        </p:txBody>
      </p:sp>
      <p:sp>
        <p:nvSpPr>
          <p:cNvPr id="166" name="Google Shape;1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4952c78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4952c78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6aaf28986_0_27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where ISAIC fits in</a:t>
            </a:r>
            <a:endParaRPr sz="1800"/>
          </a:p>
        </p:txBody>
      </p:sp>
      <p:sp>
        <p:nvSpPr>
          <p:cNvPr id="260" name="Google Shape;260;g116aaf28986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6aaf28986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16aaf2898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750"/>
              </a:spcBef>
              <a:spcAft>
                <a:spcPts val="0"/>
              </a:spcAft>
              <a:buClr>
                <a:srgbClr val="666666"/>
              </a:buClr>
              <a:buSzPts val="1400"/>
              <a:buChar char="●"/>
            </a:pPr>
            <a:r>
              <a:rPr lang="en" sz="1400">
                <a:solidFill>
                  <a:schemeClr val="dk1"/>
                </a:solidFill>
                <a:latin typeface="Montserrat Medium"/>
                <a:ea typeface="Montserrat Medium"/>
                <a:cs typeface="Montserrat Medium"/>
                <a:sym typeface="Montserrat Medium"/>
              </a:rPr>
              <a:t>With the increasing adoption of AI and ML there has been a significant increase in the demand for data. As a result data collection has become a huge part of business and organisations that are transitioning to AI and this is similar to the gold rush in the 1800’s. Every bit of data matters in this age and </a:t>
            </a:r>
            <a:r>
              <a:rPr b="1" lang="en" sz="1400">
                <a:solidFill>
                  <a:schemeClr val="dk1"/>
                </a:solidFill>
                <a:latin typeface="Montserrat"/>
                <a:ea typeface="Montserrat"/>
                <a:cs typeface="Montserrat"/>
                <a:sym typeface="Montserrat"/>
              </a:rPr>
              <a:t>good and reliable data</a:t>
            </a:r>
            <a:r>
              <a:rPr lang="en" sz="1400">
                <a:solidFill>
                  <a:schemeClr val="dk1"/>
                </a:solidFill>
                <a:latin typeface="Montserrat Medium"/>
                <a:ea typeface="Montserrat Medium"/>
                <a:cs typeface="Montserrat Medium"/>
                <a:sym typeface="Montserrat Medium"/>
              </a:rPr>
              <a:t> is what makes a good product.</a:t>
            </a:r>
            <a:endParaRPr sz="1400">
              <a:solidFill>
                <a:schemeClr val="dk1"/>
              </a:solidFill>
              <a:latin typeface="Montserrat Medium"/>
              <a:ea typeface="Montserrat Medium"/>
              <a:cs typeface="Montserrat Medium"/>
              <a:sym typeface="Montserrat Medium"/>
            </a:endParaRPr>
          </a:p>
          <a:p>
            <a:pPr indent="-317500" lvl="0" marL="457200" rtl="0" algn="l">
              <a:lnSpc>
                <a:spcPct val="150000"/>
              </a:lnSpc>
              <a:spcBef>
                <a:spcPts val="750"/>
              </a:spcBef>
              <a:spcAft>
                <a:spcPts val="0"/>
              </a:spcAft>
              <a:buClr>
                <a:schemeClr val="dk1"/>
              </a:buClr>
              <a:buSzPts val="1400"/>
              <a:buFont typeface="Montserrat Medium"/>
              <a:buChar char="●"/>
            </a:pPr>
            <a:r>
              <a:rPr lang="en" sz="1400">
                <a:solidFill>
                  <a:schemeClr val="dk1"/>
                </a:solidFill>
                <a:latin typeface="Montserrat Medium"/>
                <a:ea typeface="Montserrat Medium"/>
                <a:cs typeface="Montserrat Medium"/>
                <a:sym typeface="Montserrat Medium"/>
              </a:rPr>
              <a:t>1 million terrabyte</a:t>
            </a:r>
            <a:endParaRPr sz="1400">
              <a:solidFill>
                <a:schemeClr val="dk1"/>
              </a:solidFill>
              <a:latin typeface="Montserrat Medium"/>
              <a:ea typeface="Montserrat Medium"/>
              <a:cs typeface="Montserrat Medium"/>
              <a:sym typeface="Montserrat Medium"/>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6aaf28986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16aaf28986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698500" rtl="0" algn="l">
              <a:lnSpc>
                <a:spcPct val="175000"/>
              </a:lnSpc>
              <a:spcBef>
                <a:spcPts val="800"/>
              </a:spcBef>
              <a:spcAft>
                <a:spcPts val="0"/>
              </a:spcAft>
              <a:buClr>
                <a:srgbClr val="666666"/>
              </a:buClr>
              <a:buSzPts val="1400"/>
              <a:buChar char="●"/>
            </a:pPr>
            <a:r>
              <a:rPr lang="en" sz="1400">
                <a:solidFill>
                  <a:srgbClr val="666666"/>
                </a:solidFill>
                <a:highlight>
                  <a:schemeClr val="lt1"/>
                </a:highlight>
              </a:rPr>
              <a:t>automated data collection functions built into business applications, websites and mobile apps;</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sensors that collect operational data from industrial equipment, vehicles and other machinery;</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collection of data from information services providers and other external data sources;</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tracking social media, discussion forums, reviews sites, blogs and other online channels;</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surveys, questionnaires and forms, done online, in person or by phone, email or regular mail;</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focus groups and one-on-one interviews</a:t>
            </a:r>
            <a:endParaRPr sz="19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6aaf2898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16aaf28986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rgbClr val="0563C1"/>
                </a:solidFill>
                <a:highlight>
                  <a:schemeClr val="lt1"/>
                </a:highlight>
                <a:hlinkClick r:id="rId2">
                  <a:extLst>
                    <a:ext uri="{A12FA001-AC4F-418D-AE19-62706E023703}">
                      <ahyp:hlinkClr val="tx"/>
                    </a:ext>
                  </a:extLst>
                </a:hlinkClick>
              </a:rPr>
              <a:t>https://www.bbva.com/en/five-vs-big-data/</a:t>
            </a:r>
            <a:endParaRPr sz="1400">
              <a:solidFill>
                <a:srgbClr val="666666"/>
              </a:solidFill>
              <a:highlight>
                <a:schemeClr val="lt1"/>
              </a:highlight>
            </a:endParaRPr>
          </a:p>
          <a:p>
            <a:pPr indent="0" lvl="0" marL="0" rtl="0" algn="l">
              <a:spcBef>
                <a:spcPts val="0"/>
              </a:spcBef>
              <a:spcAft>
                <a:spcPts val="0"/>
              </a:spcAft>
              <a:buNone/>
            </a:pPr>
            <a:r>
              <a:t/>
            </a:r>
            <a:endParaRPr sz="1400">
              <a:solidFill>
                <a:srgbClr val="666666"/>
              </a:solidFill>
              <a:highlight>
                <a:schemeClr val="lt1"/>
              </a:highlight>
            </a:endParaRPr>
          </a:p>
          <a:p>
            <a:pPr indent="0" lvl="0" marL="0" rtl="0" algn="l">
              <a:spcBef>
                <a:spcPts val="0"/>
              </a:spcBef>
              <a:spcAft>
                <a:spcPts val="0"/>
              </a:spcAft>
              <a:buNone/>
            </a:pPr>
            <a:r>
              <a:rPr lang="en" sz="1400">
                <a:solidFill>
                  <a:srgbClr val="666666"/>
                </a:solidFill>
                <a:highlight>
                  <a:schemeClr val="lt1"/>
                </a:highlight>
              </a:rPr>
              <a:t>Velocity - real-time, variety - multisource, veracity - quality, value - insights</a:t>
            </a:r>
            <a:endParaRPr sz="1400">
              <a:solidFill>
                <a:srgbClr val="666666"/>
              </a:solidFill>
              <a:highlight>
                <a:schemeClr val="lt1"/>
              </a:highlight>
            </a:endParaRPr>
          </a:p>
          <a:p>
            <a:pPr indent="-317500" lvl="0" marL="698500" rtl="0" algn="l">
              <a:lnSpc>
                <a:spcPct val="175000"/>
              </a:lnSpc>
              <a:spcBef>
                <a:spcPts val="800"/>
              </a:spcBef>
              <a:spcAft>
                <a:spcPts val="0"/>
              </a:spcAft>
              <a:buClr>
                <a:srgbClr val="666666"/>
              </a:buClr>
              <a:buSzPts val="1400"/>
              <a:buChar char="●"/>
            </a:pPr>
            <a:r>
              <a:rPr lang="en" sz="1400">
                <a:solidFill>
                  <a:srgbClr val="666666"/>
                </a:solidFill>
                <a:highlight>
                  <a:schemeClr val="lt1"/>
                </a:highlight>
              </a:rPr>
              <a:t>automated data collection functions built into business applications, websites and mobile apps;</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sensors that collect operational data from industrial equipment, vehicles and other machinery;</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collection of data from information services providers and other external data sources;</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tracking social media, discussion forums, reviews sites, blogs and other online channels;</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surveys, questionnaires and forms, done online, in person or by phone, email or regular mail;</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focus groups and one-on-one interviews</a:t>
            </a:r>
            <a:endParaRPr sz="1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6aaf28986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16aaf2898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698500" rtl="0" algn="l">
              <a:lnSpc>
                <a:spcPct val="175000"/>
              </a:lnSpc>
              <a:spcBef>
                <a:spcPts val="800"/>
              </a:spcBef>
              <a:spcAft>
                <a:spcPts val="0"/>
              </a:spcAft>
              <a:buClr>
                <a:srgbClr val="666666"/>
              </a:buClr>
              <a:buSzPts val="1400"/>
              <a:buChar char="●"/>
            </a:pPr>
            <a:r>
              <a:rPr lang="en" sz="1400">
                <a:solidFill>
                  <a:srgbClr val="666666"/>
                </a:solidFill>
                <a:highlight>
                  <a:schemeClr val="lt1"/>
                </a:highlight>
              </a:rPr>
              <a:t>automated data collection functions built into business applications, websites and mobile apps;</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sensors that collect operational data from industrial equipment, vehicles and other machinery;</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collection of data from information services providers and other external data sources;</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tracking social media, discussion forums, reviews sites, blogs and other online channels;</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surveys, questionnaires and forms, done online, in person or by phone, email or regular mail;</a:t>
            </a:r>
            <a:endParaRPr sz="1400">
              <a:solidFill>
                <a:srgbClr val="666666"/>
              </a:solidFill>
              <a:highlight>
                <a:schemeClr val="lt1"/>
              </a:highlight>
            </a:endParaRPr>
          </a:p>
          <a:p>
            <a:pPr indent="-317500" lvl="0" marL="698500" rtl="0" algn="l">
              <a:lnSpc>
                <a:spcPct val="175000"/>
              </a:lnSpc>
              <a:spcBef>
                <a:spcPts val="0"/>
              </a:spcBef>
              <a:spcAft>
                <a:spcPts val="0"/>
              </a:spcAft>
              <a:buClr>
                <a:srgbClr val="666666"/>
              </a:buClr>
              <a:buSzPts val="1400"/>
              <a:buChar char="●"/>
            </a:pPr>
            <a:r>
              <a:rPr lang="en" sz="1400">
                <a:solidFill>
                  <a:srgbClr val="666666"/>
                </a:solidFill>
                <a:highlight>
                  <a:schemeClr val="lt1"/>
                </a:highlight>
              </a:rPr>
              <a:t>focus groups and one-on-one interviews</a:t>
            </a:r>
            <a:endParaRPr sz="1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6aaf28986_2_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where ISAIC fits in</a:t>
            </a:r>
            <a:endParaRPr sz="1800"/>
          </a:p>
        </p:txBody>
      </p:sp>
      <p:sp>
        <p:nvSpPr>
          <p:cNvPr id="326" name="Google Shape;326;g116aaf28986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9b0f538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9b0f538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6aaf28986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16aaf28986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750"/>
              </a:spcBef>
              <a:spcAft>
                <a:spcPts val="0"/>
              </a:spcAft>
              <a:buNone/>
            </a:pPr>
            <a:r>
              <a:t/>
            </a:r>
            <a:endParaRPr sz="19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9b0f538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9b0f538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6aaf28986_2_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where ISAIC fits in</a:t>
            </a:r>
            <a:endParaRPr sz="1800"/>
          </a:p>
        </p:txBody>
      </p:sp>
      <p:sp>
        <p:nvSpPr>
          <p:cNvPr id="370" name="Google Shape;370;g116aaf28986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6aaf28986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16aaf28986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How to transform data:</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Clr>
                <a:srgbClr val="202020"/>
              </a:buClr>
              <a:buSzPts val="1400"/>
              <a:buFont typeface="Montserrat"/>
              <a:buChar char="●"/>
            </a:pPr>
            <a:r>
              <a:rPr lang="en" sz="1400">
                <a:solidFill>
                  <a:srgbClr val="202020"/>
                </a:solidFill>
                <a:highlight>
                  <a:srgbClr val="FEFEFE"/>
                </a:highlight>
                <a:latin typeface="Montserrat"/>
                <a:ea typeface="Montserrat"/>
                <a:cs typeface="Montserrat"/>
                <a:sym typeface="Montserrat"/>
              </a:rPr>
              <a:t>Extraction and parsing</a:t>
            </a:r>
            <a:endParaRPr sz="1400">
              <a:solidFill>
                <a:srgbClr val="202020"/>
              </a:solidFill>
              <a:highlight>
                <a:srgbClr val="FEFEFE"/>
              </a:highlight>
              <a:latin typeface="Montserrat"/>
              <a:ea typeface="Montserrat"/>
              <a:cs typeface="Montserrat"/>
              <a:sym typeface="Montserrat"/>
            </a:endParaRPr>
          </a:p>
          <a:p>
            <a:pPr indent="-317500" lvl="0" marL="457200" rtl="0" algn="l">
              <a:spcBef>
                <a:spcPts val="0"/>
              </a:spcBef>
              <a:spcAft>
                <a:spcPts val="0"/>
              </a:spcAft>
              <a:buClr>
                <a:srgbClr val="202020"/>
              </a:buClr>
              <a:buSzPts val="1400"/>
              <a:buFont typeface="Montserrat"/>
              <a:buChar char="●"/>
            </a:pPr>
            <a:r>
              <a:rPr lang="en" sz="1400">
                <a:solidFill>
                  <a:srgbClr val="202020"/>
                </a:solidFill>
                <a:highlight>
                  <a:srgbClr val="FEFEFE"/>
                </a:highlight>
                <a:latin typeface="Montserrat"/>
                <a:ea typeface="Montserrat"/>
                <a:cs typeface="Montserrat"/>
                <a:sym typeface="Montserrat"/>
              </a:rPr>
              <a:t>Translation and mapping</a:t>
            </a:r>
            <a:endParaRPr sz="1400">
              <a:solidFill>
                <a:srgbClr val="202020"/>
              </a:solidFill>
              <a:highlight>
                <a:srgbClr val="FEFEFE"/>
              </a:highlight>
              <a:latin typeface="Montserrat"/>
              <a:ea typeface="Montserrat"/>
              <a:cs typeface="Montserrat"/>
              <a:sym typeface="Montserrat"/>
            </a:endParaRPr>
          </a:p>
          <a:p>
            <a:pPr indent="-317500" lvl="0" marL="457200" rtl="0" algn="l">
              <a:spcBef>
                <a:spcPts val="0"/>
              </a:spcBef>
              <a:spcAft>
                <a:spcPts val="0"/>
              </a:spcAft>
              <a:buClr>
                <a:srgbClr val="202020"/>
              </a:buClr>
              <a:buSzPts val="1400"/>
              <a:buFont typeface="Montserrat"/>
              <a:buChar char="●"/>
            </a:pPr>
            <a:r>
              <a:rPr lang="en" sz="1400">
                <a:solidFill>
                  <a:srgbClr val="202020"/>
                </a:solidFill>
                <a:highlight>
                  <a:srgbClr val="FEFEFE"/>
                </a:highlight>
                <a:latin typeface="Montserrat"/>
                <a:ea typeface="Montserrat"/>
                <a:cs typeface="Montserrat"/>
                <a:sym typeface="Montserrat"/>
              </a:rPr>
              <a:t>Cleaning, Filtering, aggregation, and summarization</a:t>
            </a:r>
            <a:endParaRPr sz="1400">
              <a:solidFill>
                <a:srgbClr val="202020"/>
              </a:solidFill>
              <a:highlight>
                <a:srgbClr val="FEFEFE"/>
              </a:highlight>
              <a:latin typeface="Montserrat"/>
              <a:ea typeface="Montserrat"/>
              <a:cs typeface="Montserrat"/>
              <a:sym typeface="Montserrat"/>
            </a:endParaRPr>
          </a:p>
          <a:p>
            <a:pPr indent="-317500" lvl="0" marL="457200" rtl="0" algn="l">
              <a:spcBef>
                <a:spcPts val="0"/>
              </a:spcBef>
              <a:spcAft>
                <a:spcPts val="0"/>
              </a:spcAft>
              <a:buClr>
                <a:srgbClr val="202020"/>
              </a:buClr>
              <a:buSzPts val="1400"/>
              <a:buFont typeface="Montserrat"/>
              <a:buChar char="●"/>
            </a:pPr>
            <a:r>
              <a:rPr lang="en" sz="1400">
                <a:solidFill>
                  <a:srgbClr val="202020"/>
                </a:solidFill>
                <a:highlight>
                  <a:srgbClr val="FEFEFE"/>
                </a:highlight>
                <a:latin typeface="Montserrat"/>
                <a:ea typeface="Montserrat"/>
                <a:cs typeface="Montserrat"/>
                <a:sym typeface="Montserrat"/>
              </a:rPr>
              <a:t>Enrichment and imputation</a:t>
            </a:r>
            <a:endParaRPr sz="1400">
              <a:solidFill>
                <a:srgbClr val="202020"/>
              </a:solidFill>
              <a:highlight>
                <a:srgbClr val="FEFEFE"/>
              </a:highlight>
              <a:latin typeface="Montserrat"/>
              <a:ea typeface="Montserrat"/>
              <a:cs typeface="Montserrat"/>
              <a:sym typeface="Montserrat"/>
            </a:endParaRPr>
          </a:p>
          <a:p>
            <a:pPr indent="-317500" lvl="0" marL="457200" rtl="0" algn="l">
              <a:spcBef>
                <a:spcPts val="0"/>
              </a:spcBef>
              <a:spcAft>
                <a:spcPts val="0"/>
              </a:spcAft>
              <a:buClr>
                <a:srgbClr val="202020"/>
              </a:buClr>
              <a:buSzPts val="1400"/>
              <a:buFont typeface="Montserrat"/>
              <a:buChar char="●"/>
            </a:pPr>
            <a:r>
              <a:rPr lang="en" sz="1400">
                <a:solidFill>
                  <a:srgbClr val="202020"/>
                </a:solidFill>
                <a:highlight>
                  <a:srgbClr val="FEFEFE"/>
                </a:highlight>
                <a:latin typeface="Montserrat"/>
                <a:ea typeface="Montserrat"/>
                <a:cs typeface="Montserrat"/>
                <a:sym typeface="Montserrat"/>
              </a:rPr>
              <a:t>Indexing and ordering</a:t>
            </a:r>
            <a:endParaRPr sz="1400">
              <a:solidFill>
                <a:srgbClr val="202020"/>
              </a:solidFill>
              <a:highlight>
                <a:srgbClr val="FEFEFE"/>
              </a:highlight>
              <a:latin typeface="Montserrat"/>
              <a:ea typeface="Montserrat"/>
              <a:cs typeface="Montserrat"/>
              <a:sym typeface="Montserrat"/>
            </a:endParaRPr>
          </a:p>
          <a:p>
            <a:pPr indent="-317500" lvl="0" marL="457200" rtl="0" algn="l">
              <a:spcBef>
                <a:spcPts val="0"/>
              </a:spcBef>
              <a:spcAft>
                <a:spcPts val="0"/>
              </a:spcAft>
              <a:buClr>
                <a:srgbClr val="202020"/>
              </a:buClr>
              <a:buSzPts val="1400"/>
              <a:buFont typeface="Montserrat"/>
              <a:buChar char="●"/>
            </a:pPr>
            <a:r>
              <a:rPr lang="en" sz="1400">
                <a:solidFill>
                  <a:srgbClr val="202020"/>
                </a:solidFill>
                <a:highlight>
                  <a:srgbClr val="FEFEFE"/>
                </a:highlight>
                <a:latin typeface="Montserrat"/>
                <a:ea typeface="Montserrat"/>
                <a:cs typeface="Montserrat"/>
                <a:sym typeface="Montserrat"/>
              </a:rPr>
              <a:t>Anonymization and encryption</a:t>
            </a:r>
            <a:endParaRPr sz="1400">
              <a:solidFill>
                <a:srgbClr val="202020"/>
              </a:solidFill>
              <a:highlight>
                <a:srgbClr val="FEFEFE"/>
              </a:highlight>
              <a:latin typeface="Montserrat"/>
              <a:ea typeface="Montserrat"/>
              <a:cs typeface="Montserrat"/>
              <a:sym typeface="Montserrat"/>
            </a:endParaRPr>
          </a:p>
          <a:p>
            <a:pPr indent="-317500" lvl="0" marL="457200" rtl="0" algn="l">
              <a:spcBef>
                <a:spcPts val="0"/>
              </a:spcBef>
              <a:spcAft>
                <a:spcPts val="0"/>
              </a:spcAft>
              <a:buClr>
                <a:srgbClr val="202020"/>
              </a:buClr>
              <a:buSzPts val="1400"/>
              <a:buFont typeface="Montserrat"/>
              <a:buChar char="●"/>
            </a:pPr>
            <a:r>
              <a:rPr lang="en" sz="1400">
                <a:solidFill>
                  <a:srgbClr val="202020"/>
                </a:solidFill>
                <a:highlight>
                  <a:srgbClr val="FEFEFE"/>
                </a:highlight>
                <a:latin typeface="Montserrat"/>
                <a:ea typeface="Montserrat"/>
                <a:cs typeface="Montserrat"/>
                <a:sym typeface="Montserrat"/>
              </a:rPr>
              <a:t>Modeling, typecasting, formatting, and renaming</a:t>
            </a:r>
            <a:endParaRPr sz="19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6aaf28986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16aaf28986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750"/>
              </a:spcBef>
              <a:spcAft>
                <a:spcPts val="0"/>
              </a:spcAft>
              <a:buNone/>
            </a:pPr>
            <a:r>
              <a:rPr lang="en" sz="1900"/>
              <a:t>Medical</a:t>
            </a:r>
            <a:endParaRPr sz="1900"/>
          </a:p>
          <a:p>
            <a:pPr indent="0" lvl="0" marL="0" rtl="0" algn="l">
              <a:lnSpc>
                <a:spcPct val="150000"/>
              </a:lnSpc>
              <a:spcBef>
                <a:spcPts val="750"/>
              </a:spcBef>
              <a:spcAft>
                <a:spcPts val="0"/>
              </a:spcAft>
              <a:buNone/>
            </a:pPr>
            <a:r>
              <a:rPr lang="en" sz="1900"/>
              <a:t>Face ID and </a:t>
            </a:r>
            <a:endParaRPr sz="1900"/>
          </a:p>
          <a:p>
            <a:pPr indent="0" lvl="0" marL="0" rtl="0" algn="l">
              <a:lnSpc>
                <a:spcPct val="150000"/>
              </a:lnSpc>
              <a:spcBef>
                <a:spcPts val="750"/>
              </a:spcBef>
              <a:spcAft>
                <a:spcPts val="0"/>
              </a:spcAft>
              <a:buNone/>
            </a:pPr>
            <a:r>
              <a:rPr lang="en" sz="1900"/>
              <a:t>Depending on the nature and the data you have, it may inference bias</a:t>
            </a:r>
            <a:endParaRPr sz="1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6aaf28986_0_28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
        <p:nvSpPr>
          <p:cNvPr id="406" name="Google Shape;406;g116aaf28986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6aaf28986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16aaf28986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750"/>
              </a:spcBef>
              <a:spcAft>
                <a:spcPts val="0"/>
              </a:spcAft>
              <a:buNone/>
            </a:pPr>
            <a:r>
              <a:t/>
            </a:r>
            <a:endParaRPr sz="19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6aaf28986_2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16aaf28986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750"/>
              </a:spcBef>
              <a:spcAft>
                <a:spcPts val="0"/>
              </a:spcAft>
              <a:buNone/>
            </a:pPr>
            <a:r>
              <a:t/>
            </a:r>
            <a:endParaRPr sz="19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6aaf28986_0_19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where ISAIC fits in</a:t>
            </a:r>
            <a:endParaRPr sz="1800"/>
          </a:p>
        </p:txBody>
      </p:sp>
      <p:sp>
        <p:nvSpPr>
          <p:cNvPr id="440" name="Google Shape;440;g116aaf28986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9b0f5380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29b0f5380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4952c78b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4952c78b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6aaf28986_0_19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where ISAIC fits in</a:t>
            </a:r>
            <a:endParaRPr sz="1800"/>
          </a:p>
        </p:txBody>
      </p:sp>
      <p:sp>
        <p:nvSpPr>
          <p:cNvPr id="457" name="Google Shape;457;g116aaf28986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4952c78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4952c78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solidFill>
                  <a:schemeClr val="dk1"/>
                </a:solidFill>
              </a:rPr>
              <a:t>To clarify, ISAIC, the acronym which stands for Industry Sandbox and AI Computing</a:t>
            </a:r>
            <a:endParaRPr sz="1800">
              <a:solidFill>
                <a:schemeClr val="dk1"/>
              </a:solidFill>
            </a:endParaRPr>
          </a:p>
          <a:p>
            <a:pPr indent="0" lvl="0" marL="0" rtl="0" algn="l">
              <a:lnSpc>
                <a:spcPct val="100000"/>
              </a:lnSpc>
              <a:spcBef>
                <a:spcPts val="0"/>
              </a:spcBef>
              <a:spcAft>
                <a:spcPts val="0"/>
              </a:spcAft>
              <a:buSzPts val="1100"/>
              <a:buNone/>
            </a:pPr>
            <a:r>
              <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ISAIC is physically located (meaning the infrastructure and workstations) at the University of Alberta from where service is extended across campus, the province and Western Canada as a for benefit organization</a:t>
            </a:r>
            <a:endParaRPr sz="1800">
              <a:solidFill>
                <a:schemeClr val="dk1"/>
              </a:solidFill>
            </a:endParaRPr>
          </a:p>
          <a:p>
            <a:pPr indent="0" lvl="0" marL="0" rtl="0" algn="l">
              <a:lnSpc>
                <a:spcPct val="100000"/>
              </a:lnSpc>
              <a:spcBef>
                <a:spcPts val="0"/>
              </a:spcBef>
              <a:spcAft>
                <a:spcPts val="0"/>
              </a:spcAft>
              <a:buSzPts val="1100"/>
              <a:buNone/>
            </a:pPr>
            <a:r>
              <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AISHub was founded in 2019 and we received funding from Western Economic Diversification (now PrairiesCan).</a:t>
            </a:r>
            <a:endParaRPr sz="1800">
              <a:solidFill>
                <a:schemeClr val="dk1"/>
              </a:solidFill>
            </a:endParaRPr>
          </a:p>
          <a:p>
            <a:pPr indent="0" lvl="0" marL="0" rtl="0" algn="l">
              <a:lnSpc>
                <a:spcPct val="100000"/>
              </a:lnSpc>
              <a:spcBef>
                <a:spcPts val="0"/>
              </a:spcBef>
              <a:spcAft>
                <a:spcPts val="0"/>
              </a:spcAft>
              <a:buSzPts val="1100"/>
              <a:buNone/>
            </a:pPr>
            <a:r>
              <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In short, we provide scalable, tailored, virtual computation and sandboxing environments with in person tech support that helps local companies on their AI adoption journey</a:t>
            </a:r>
            <a:endParaRPr sz="1800">
              <a:solidFill>
                <a:schemeClr val="dk1"/>
              </a:solidFill>
            </a:endParaRPr>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Some stats give some context on this our (and for many of you) market</a:t>
            </a:r>
            <a:endParaRPr sz="1800"/>
          </a:p>
          <a:p>
            <a:pPr indent="0" lvl="0" marL="0" rtl="0" algn="l">
              <a:lnSpc>
                <a:spcPct val="100000"/>
              </a:lnSpc>
              <a:spcBef>
                <a:spcPts val="0"/>
              </a:spcBef>
              <a:spcAft>
                <a:spcPts val="0"/>
              </a:spcAft>
              <a:buSzPts val="1100"/>
              <a:buNone/>
            </a:pPr>
            <a:r>
              <a:t/>
            </a:r>
            <a:endParaRPr sz="1800"/>
          </a:p>
          <a:p>
            <a:pPr indent="-342900" lvl="0" marL="457200" rtl="0" algn="l">
              <a:lnSpc>
                <a:spcPct val="100000"/>
              </a:lnSpc>
              <a:spcBef>
                <a:spcPts val="0"/>
              </a:spcBef>
              <a:spcAft>
                <a:spcPts val="0"/>
              </a:spcAft>
              <a:buSzPts val="1800"/>
              <a:buChar char="●"/>
            </a:pPr>
            <a:r>
              <a:rPr lang="en" sz="1800"/>
              <a:t>(Industry Canada, 2021) approx 340,000 SME’s in WC, making up </a:t>
            </a:r>
            <a:r>
              <a:rPr lang="en" sz="1800">
                <a:solidFill>
                  <a:schemeClr val="dk1"/>
                </a:solidFill>
              </a:rPr>
              <a:t>92% of the total Western Canadian workforce</a:t>
            </a:r>
            <a:endParaRPr sz="1800">
              <a:solidFill>
                <a:schemeClr val="dk1"/>
              </a:solidFill>
            </a:endParaRPr>
          </a:p>
          <a:p>
            <a:pPr indent="-342900" lvl="0" marL="457200" rtl="0" algn="l">
              <a:lnSpc>
                <a:spcPct val="100000"/>
              </a:lnSpc>
              <a:spcBef>
                <a:spcPts val="0"/>
              </a:spcBef>
              <a:spcAft>
                <a:spcPts val="0"/>
              </a:spcAft>
              <a:buSzPts val="1800"/>
              <a:buChar char="●"/>
            </a:pPr>
            <a:r>
              <a:rPr lang="en" sz="1800"/>
              <a:t>(Deloitte</a:t>
            </a:r>
            <a:r>
              <a:rPr lang="en" sz="1800">
                <a:solidFill>
                  <a:schemeClr val="dk1"/>
                </a:solidFill>
              </a:rPr>
              <a:t>) forecasted annual growth for rate for AI adoption in Canada through 2023 is 51.3% for SMEs </a:t>
            </a:r>
            <a:endParaRPr sz="1800">
              <a:solidFill>
                <a:schemeClr val="dk1"/>
              </a:solidFill>
            </a:endParaRPr>
          </a:p>
          <a:p>
            <a:pPr indent="-342900" lvl="0" marL="457200" marR="99433" rtl="0" algn="l">
              <a:lnSpc>
                <a:spcPct val="100000"/>
              </a:lnSpc>
              <a:spcBef>
                <a:spcPts val="0"/>
              </a:spcBef>
              <a:spcAft>
                <a:spcPts val="0"/>
              </a:spcAft>
              <a:buClr>
                <a:schemeClr val="dk1"/>
              </a:buClr>
              <a:buSzPts val="1800"/>
              <a:buChar char="●"/>
            </a:pPr>
            <a:r>
              <a:rPr lang="en" sz="1800">
                <a:solidFill>
                  <a:schemeClr val="dk1"/>
                </a:solidFill>
              </a:rPr>
              <a:t>(Industry Canada) new start-ups = every year an average of  96,000 SMEs’ are created in Canada. 80.5% of these survive past year 3 and 66.2% survive past year 5 </a:t>
            </a:r>
            <a:endParaRPr sz="1800">
              <a:solidFill>
                <a:schemeClr val="dk1"/>
              </a:solidFill>
            </a:endParaRPr>
          </a:p>
          <a:p>
            <a:pPr indent="0" lvl="0" marL="0" marR="99433" rtl="0" algn="l">
              <a:lnSpc>
                <a:spcPct val="100000"/>
              </a:lnSpc>
              <a:spcBef>
                <a:spcPts val="0"/>
              </a:spcBef>
              <a:spcAft>
                <a:spcPts val="0"/>
              </a:spcAft>
              <a:buSzPts val="1100"/>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(Alberta Enterprise, 2021) 3,083 tech companies in AB, a 149% increase over three years ago</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(Industry Canada, 2020) ~16, 380 tech jobs in AB. A100 is driving for 75,000</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228600" lvl="0" marL="457200" rtl="0" algn="l">
              <a:lnSpc>
                <a:spcPct val="100000"/>
              </a:lnSpc>
              <a:spcBef>
                <a:spcPts val="0"/>
              </a:spcBef>
              <a:spcAft>
                <a:spcPts val="0"/>
              </a:spcAft>
              <a:buSzPts val="1100"/>
              <a:buNone/>
            </a:pPr>
            <a:r>
              <a:t/>
            </a:r>
            <a:endParaRPr sz="1800">
              <a:solidFill>
                <a:srgbClr val="4B868E"/>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dc3589dce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dc3589dce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800"/>
              <a:t>How they’re packaged together creates different options for SMEs -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 sz="1800"/>
              <a:t>We work together and compete, which from the industries I’ve been in - engineering, construction, environment, trade, finance - is normal</a:t>
            </a:r>
            <a:endParaRPr sz="1800"/>
          </a:p>
        </p:txBody>
      </p:sp>
      <p:sp>
        <p:nvSpPr>
          <p:cNvPr id="479" name="Google Shape;479;gdc3589dce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800"/>
              <a:t>Talked about what ISAIC is at a high level, more specifically what we are is</a:t>
            </a:r>
            <a:endParaRPr sz="1900"/>
          </a:p>
          <a:p>
            <a:pPr indent="-228600" lvl="0" marL="457200" rtl="0" algn="l">
              <a:lnSpc>
                <a:spcPct val="100000"/>
              </a:lnSpc>
              <a:spcBef>
                <a:spcPts val="0"/>
              </a:spcBef>
              <a:spcAft>
                <a:spcPts val="0"/>
              </a:spcAft>
              <a:buClr>
                <a:schemeClr val="dk1"/>
              </a:buClr>
              <a:buSzPts val="1400"/>
              <a:buFont typeface="Arial"/>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computational resources and tools - think of it as a virtual garage - private and shared - where you can train and learn on some powerful equipment both proven and leading that often is not available, particularly to SMEs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data sandbox is a place to bring together data, find data and work together in a secure, less-risk virtual space where collaborators can get the right combinations, resources, pre-process to train algorithms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and the community  is about the mentoring, match-making and game-changing coalitions that make sense for SMEs (which you know well at Innovates)</a:t>
            </a:r>
            <a:endParaRPr sz="1800">
              <a:solidFill>
                <a:schemeClr val="dk1"/>
              </a:solidFill>
            </a:endParaRPr>
          </a:p>
          <a:p>
            <a:pPr indent="0" lvl="0" marL="0" rtl="0" algn="l">
              <a:lnSpc>
                <a:spcPct val="100000"/>
              </a:lnSpc>
              <a:spcBef>
                <a:spcPts val="0"/>
              </a:spcBef>
              <a:spcAft>
                <a:spcPts val="0"/>
              </a:spcAft>
              <a:buSzPts val="1100"/>
              <a:buNone/>
            </a:pPr>
            <a:r>
              <a:t/>
            </a:r>
            <a:endParaRPr sz="2000"/>
          </a:p>
        </p:txBody>
      </p:sp>
      <p:sp>
        <p:nvSpPr>
          <p:cNvPr id="498" name="Google Shape;498;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b="1" i="0" lang="en" sz="1800" u="none" strike="noStrike">
                <a:solidFill>
                  <a:srgbClr val="000000"/>
                </a:solidFill>
              </a:rPr>
              <a:t>Accelerate</a:t>
            </a:r>
            <a:r>
              <a:rPr i="0" lang="en" sz="1800" u="none" strike="noStrike">
                <a:solidFill>
                  <a:srgbClr val="000000"/>
                </a:solidFill>
              </a:rPr>
              <a:t>. At </a:t>
            </a:r>
            <a:r>
              <a:rPr lang="en" sz="1800"/>
              <a:t>whatever</a:t>
            </a:r>
            <a:r>
              <a:rPr i="0" lang="en" sz="1800" u="none" strike="noStrike">
                <a:solidFill>
                  <a:srgbClr val="000000"/>
                </a:solidFill>
              </a:rPr>
              <a:t> the scalability and tailorability companies need, our compute resources give the dedicated </a:t>
            </a:r>
            <a:r>
              <a:rPr lang="en" sz="1800"/>
              <a:t>environment</a:t>
            </a:r>
            <a:r>
              <a:rPr i="0" lang="en" sz="1800" u="none" strike="noStrike">
                <a:solidFill>
                  <a:srgbClr val="000000"/>
                </a:solidFill>
              </a:rPr>
              <a:t> and speed </a:t>
            </a:r>
            <a:r>
              <a:rPr lang="en" sz="1800"/>
              <a:t>that makes sense and stays affordable</a:t>
            </a:r>
            <a:endParaRPr sz="1800"/>
          </a:p>
          <a:p>
            <a:pPr indent="-342900" lvl="0" marL="457200" rtl="0" algn="l">
              <a:lnSpc>
                <a:spcPct val="100000"/>
              </a:lnSpc>
              <a:spcBef>
                <a:spcPts val="0"/>
              </a:spcBef>
              <a:spcAft>
                <a:spcPts val="0"/>
              </a:spcAft>
              <a:buSzPts val="1800"/>
              <a:buChar char="●"/>
            </a:pPr>
            <a:r>
              <a:rPr b="1" lang="en" sz="1800"/>
              <a:t>Trusted, s</a:t>
            </a:r>
            <a:r>
              <a:rPr b="1" i="0" lang="en" sz="1800" u="none" strike="noStrike">
                <a:solidFill>
                  <a:srgbClr val="000000"/>
                </a:solidFill>
              </a:rPr>
              <a:t>overeign and local</a:t>
            </a:r>
            <a:r>
              <a:rPr i="0" lang="en" sz="1800" u="none" strike="noStrike">
                <a:solidFill>
                  <a:srgbClr val="000000"/>
                </a:solidFill>
              </a:rPr>
              <a:t>. Part of our mandate is to diversify Western Canada’s economy. Data is secured in Canada.</a:t>
            </a:r>
            <a:endParaRPr sz="1800"/>
          </a:p>
          <a:p>
            <a:pPr indent="-342900" lvl="0" marL="457200" rtl="0" algn="l">
              <a:lnSpc>
                <a:spcPct val="100000"/>
              </a:lnSpc>
              <a:spcBef>
                <a:spcPts val="0"/>
              </a:spcBef>
              <a:spcAft>
                <a:spcPts val="0"/>
              </a:spcAft>
              <a:buSzPts val="1800"/>
              <a:buChar char="●"/>
            </a:pPr>
            <a:r>
              <a:rPr b="1" i="0" lang="en" sz="1800" u="none" strike="noStrike">
                <a:solidFill>
                  <a:srgbClr val="000000"/>
                </a:solidFill>
              </a:rPr>
              <a:t>Ownership</a:t>
            </a:r>
            <a:r>
              <a:rPr i="0" lang="en" sz="1800" u="none" strike="noStrike">
                <a:solidFill>
                  <a:srgbClr val="000000"/>
                </a:solidFill>
              </a:rPr>
              <a:t>. Our users own and retain their own IP. Our environment is protected at multiple levels and admin access to the VM is only there if clients want it to be.</a:t>
            </a:r>
            <a:endParaRPr sz="1800"/>
          </a:p>
          <a:p>
            <a:pPr indent="-342900" lvl="0" marL="457200" rtl="0" algn="l">
              <a:lnSpc>
                <a:spcPct val="100000"/>
              </a:lnSpc>
              <a:spcBef>
                <a:spcPts val="0"/>
              </a:spcBef>
              <a:spcAft>
                <a:spcPts val="0"/>
              </a:spcAft>
              <a:buSzPts val="1800"/>
              <a:buChar char="●"/>
            </a:pPr>
            <a:r>
              <a:rPr b="1" lang="en" sz="1800"/>
              <a:t>Certainty of price and a</a:t>
            </a:r>
            <a:r>
              <a:rPr b="1" i="0" lang="en" sz="1800" u="none" strike="noStrike">
                <a:solidFill>
                  <a:srgbClr val="000000"/>
                </a:solidFill>
              </a:rPr>
              <a:t>vailab</a:t>
            </a:r>
            <a:r>
              <a:rPr b="1" lang="en" sz="1800"/>
              <a:t>ility</a:t>
            </a:r>
            <a:r>
              <a:rPr i="0" lang="en" sz="1800" u="none" strike="noStrike">
                <a:solidFill>
                  <a:srgbClr val="000000"/>
                </a:solidFill>
              </a:rPr>
              <a:t>. allows users access to their virtual machines at any time. Clients train at their pace, not at a providers.</a:t>
            </a:r>
            <a:endParaRPr sz="1800"/>
          </a:p>
          <a:p>
            <a:pPr indent="-342900" lvl="0" marL="457200" rtl="0" algn="l">
              <a:lnSpc>
                <a:spcPct val="100000"/>
              </a:lnSpc>
              <a:spcBef>
                <a:spcPts val="0"/>
              </a:spcBef>
              <a:spcAft>
                <a:spcPts val="0"/>
              </a:spcAft>
              <a:buSzPts val="1800"/>
              <a:buChar char="●"/>
            </a:pPr>
            <a:r>
              <a:rPr b="1" i="0" lang="en" sz="1800" u="none" strike="noStrike">
                <a:solidFill>
                  <a:srgbClr val="000000"/>
                </a:solidFill>
              </a:rPr>
              <a:t>Simple</a:t>
            </a:r>
            <a:r>
              <a:rPr i="0" lang="en" sz="1800" u="none" strike="noStrike">
                <a:solidFill>
                  <a:srgbClr val="000000"/>
                </a:solidFill>
              </a:rPr>
              <a:t>. We approach service with applied knowledge. ROI is our business goal, so we tailor to your needs and dive in as much or little as needed to provide practical solutions that to drive to results.</a:t>
            </a:r>
            <a:br>
              <a:rPr lang="en" sz="1800"/>
            </a:br>
            <a:br>
              <a:rPr b="0" lang="en"/>
            </a:b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aafbcb24f_0_6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the overview.</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Time - we still have ## mins</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So - I can take you ?s or have 5 FAQs prepared</a:t>
            </a:r>
            <a:endParaRPr sz="1800"/>
          </a:p>
        </p:txBody>
      </p:sp>
      <p:sp>
        <p:nvSpPr>
          <p:cNvPr id="547" name="Google Shape;547;gdaafbcb24f_0_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95ccdcb0b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the overview.</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Time - we still have ## mins</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So - I can take you ?s or have 5 FAQs prepared</a:t>
            </a:r>
            <a:endParaRPr sz="1800"/>
          </a:p>
        </p:txBody>
      </p:sp>
      <p:sp>
        <p:nvSpPr>
          <p:cNvPr id="553" name="Google Shape;553;g1295ccdcb0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ac89a91ea_0_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9" name="Google Shape;559;gdac89a91ea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8abc75f0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18abc75f0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8abc75f0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118abc75f0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750"/>
              </a:spcBef>
              <a:spcAft>
                <a:spcPts val="0"/>
              </a:spcAft>
              <a:buNone/>
            </a:pPr>
            <a:r>
              <a:t/>
            </a:r>
            <a:endParaRPr sz="19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7ae085b52_0_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where ISAIC fits in</a:t>
            </a:r>
            <a:endParaRPr sz="1800"/>
          </a:p>
        </p:txBody>
      </p:sp>
      <p:sp>
        <p:nvSpPr>
          <p:cNvPr id="182" name="Google Shape;182;g117ae085b52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8abc75f0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8abc75f0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7ae085b5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7ae085b5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7ae085b5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7ae085b5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7ae085b52_0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where ISAIC fits in</a:t>
            </a:r>
            <a:endParaRPr sz="1800"/>
          </a:p>
        </p:txBody>
      </p:sp>
      <p:sp>
        <p:nvSpPr>
          <p:cNvPr id="202" name="Google Shape;202;g117ae085b5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7ae085b52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117ae085b52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800"/>
              <a:t>Likely a reminder, the high level requirements for any AI project are data, compute and people skills.</a:t>
            </a:r>
            <a:endParaRPr sz="1800"/>
          </a:p>
          <a:p>
            <a:pPr indent="0" lvl="0" marL="22860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 sz="1900">
                <a:solidFill>
                  <a:schemeClr val="dk1"/>
                </a:solidFill>
                <a:latin typeface="Calibri"/>
                <a:ea typeface="Calibri"/>
                <a:cs typeface="Calibri"/>
                <a:sym typeface="Calibri"/>
              </a:rPr>
              <a:t>Data and data scientists are generally well recognized now as core elements of AI / ML projects</a:t>
            </a:r>
            <a:endParaRPr sz="19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AI / ML projects is clean, normalized, high quality training data. 60-80% of the time spent on the project is taken up here. And the key to high-quality training data is a </a:t>
            </a:r>
            <a:r>
              <a:rPr b="1" lang="en" sz="1400">
                <a:solidFill>
                  <a:schemeClr val="dk1"/>
                </a:solidFill>
              </a:rPr>
              <a:t>process </a:t>
            </a:r>
            <a:r>
              <a:rPr lang="en" sz="1400">
                <a:solidFill>
                  <a:schemeClr val="dk1"/>
                </a:solidFill>
              </a:rPr>
              <a:t>to obtain, analyze, and curate the data. Training data rarely arrives in a high-quality form [ ] somebody has to take the time to bridge the gap between the creators of the data, and the people (e.g., ML researchers) analyzing the data.”: Paul Lu 2018 University of Alberta.</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Computational resources (or compute) are often under-recognized - especially as a cost given the expectations of up front credits, hardware speed of evolution and alternatives and mid-long term implications of vendor lock-in - and compute is often not included in project charters or grants</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and for People - systems, computer and electrical engineers, domain experts, software developers, Ux/Ui, etc are also critical to a successful project yet less known alongside the critical project and change managers and translators or integrators of value and ROI</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 </a:t>
            </a:r>
            <a:endParaRPr sz="1800">
              <a:solidFill>
                <a:schemeClr val="dk1"/>
              </a:solidFill>
            </a:endParaRPr>
          </a:p>
          <a:p>
            <a:pPr indent="-292100" lvl="0" marL="457200" rtl="0" algn="l">
              <a:spcBef>
                <a:spcPts val="0"/>
              </a:spcBef>
              <a:spcAft>
                <a:spcPts val="0"/>
              </a:spcAft>
              <a:buClr>
                <a:srgbClr val="4B858E"/>
              </a:buClr>
              <a:buSzPts val="1000"/>
              <a:buFont typeface="Roboto"/>
              <a:buChar char="●"/>
            </a:pPr>
            <a:r>
              <a:rPr lang="en" sz="1000">
                <a:solidFill>
                  <a:schemeClr val="dk1"/>
                </a:solidFill>
                <a:latin typeface="Montserrat"/>
                <a:ea typeface="Montserrat"/>
                <a:cs typeface="Montserrat"/>
                <a:sym typeface="Montserrat"/>
              </a:rPr>
              <a:t>Ethics processes &amp; support may not be available</a:t>
            </a:r>
            <a:endParaRPr/>
          </a:p>
          <a:p>
            <a:pPr indent="0" lvl="0" marL="228600" rtl="0" algn="l">
              <a:lnSpc>
                <a:spcPct val="100000"/>
              </a:lnSpc>
              <a:spcBef>
                <a:spcPts val="0"/>
              </a:spcBef>
              <a:spcAft>
                <a:spcPts val="0"/>
              </a:spcAft>
              <a:buClr>
                <a:schemeClr val="dk1"/>
              </a:buClr>
              <a:buSzPts val="1100"/>
              <a:buFont typeface="Arial"/>
              <a:buNone/>
            </a:pPr>
            <a:r>
              <a:t/>
            </a:r>
            <a:endParaRPr/>
          </a:p>
        </p:txBody>
      </p:sp>
      <p:sp>
        <p:nvSpPr>
          <p:cNvPr id="210" name="Google Shape;210;g117ae085b52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aafbcb24f_0_5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So that’s where ISAIC fits in</a:t>
            </a:r>
            <a:endParaRPr sz="1800"/>
          </a:p>
        </p:txBody>
      </p:sp>
      <p:sp>
        <p:nvSpPr>
          <p:cNvPr id="238" name="Google Shape;238;gdaafbcb24f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F9F7F9"/>
        </a:solidFill>
      </p:bgPr>
    </p:bg>
    <p:spTree>
      <p:nvGrpSpPr>
        <p:cNvPr id="12" name="Shape 12"/>
        <p:cNvGrpSpPr/>
        <p:nvPr/>
      </p:nvGrpSpPr>
      <p:grpSpPr>
        <a:xfrm>
          <a:off x="0" y="0"/>
          <a:ext cx="0" cy="0"/>
          <a:chOff x="0" y="0"/>
          <a:chExt cx="0" cy="0"/>
        </a:xfrm>
      </p:grpSpPr>
      <p:pic>
        <p:nvPicPr>
          <p:cNvPr descr="Diagram&#10;&#10;Description automatically generated" id="13" name="Google Shape;13;p19"/>
          <p:cNvPicPr preferRelativeResize="0"/>
          <p:nvPr/>
        </p:nvPicPr>
        <p:blipFill rotWithShape="1">
          <a:blip r:embed="rId2">
            <a:alphaModFix/>
          </a:blip>
          <a:srcRect b="0" l="0" r="0" t="0"/>
          <a:stretch/>
        </p:blipFill>
        <p:spPr>
          <a:xfrm>
            <a:off x="4229" y="0"/>
            <a:ext cx="9135542" cy="5143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Title and Content 4">
    <p:bg>
      <p:bgPr>
        <a:solidFill>
          <a:srgbClr val="F9F7F9"/>
        </a:solidFill>
      </p:bgPr>
    </p:bg>
    <p:spTree>
      <p:nvGrpSpPr>
        <p:cNvPr id="54" name="Shape 54"/>
        <p:cNvGrpSpPr/>
        <p:nvPr/>
      </p:nvGrpSpPr>
      <p:grpSpPr>
        <a:xfrm>
          <a:off x="0" y="0"/>
          <a:ext cx="0" cy="0"/>
          <a:chOff x="0" y="0"/>
          <a:chExt cx="0" cy="0"/>
        </a:xfrm>
      </p:grpSpPr>
      <p:sp>
        <p:nvSpPr>
          <p:cNvPr id="55" name="Google Shape;55;p38"/>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38"/>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 name="Google Shape;57;p38"/>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 name="Google Shape;58;p38"/>
          <p:cNvSpPr/>
          <p:nvPr/>
        </p:nvSpPr>
        <p:spPr>
          <a:xfrm>
            <a:off x="381836" y="452176"/>
            <a:ext cx="8762100" cy="693300"/>
          </a:xfrm>
          <a:prstGeom prst="roundRect">
            <a:avLst>
              <a:gd fmla="val 16667" name="adj"/>
            </a:avLst>
          </a:prstGeom>
          <a:solidFill>
            <a:schemeClr val="lt1">
              <a:alpha val="8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59" name="Google Shape;59;p38"/>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1">
  <p:cSld name="Transition 1">
    <p:spTree>
      <p:nvGrpSpPr>
        <p:cNvPr id="60" name="Shape 60"/>
        <p:cNvGrpSpPr/>
        <p:nvPr/>
      </p:nvGrpSpPr>
      <p:grpSpPr>
        <a:xfrm>
          <a:off x="0" y="0"/>
          <a:ext cx="0" cy="0"/>
          <a:chOff x="0" y="0"/>
          <a:chExt cx="0" cy="0"/>
        </a:xfrm>
      </p:grpSpPr>
      <p:pic>
        <p:nvPicPr>
          <p:cNvPr descr="Diagram&#10;&#10;Description automatically generated" id="61" name="Google Shape;61;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2" name="Google Shape;62;p39"/>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9D628"/>
              </a:buClr>
              <a:buSzPts val="1800"/>
              <a:buNone/>
              <a:defRPr sz="1800">
                <a:solidFill>
                  <a:srgbClr val="F9D628"/>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2">
  <p:cSld name="Transition 2">
    <p:spTree>
      <p:nvGrpSpPr>
        <p:cNvPr id="63" name="Shape 63"/>
        <p:cNvGrpSpPr/>
        <p:nvPr/>
      </p:nvGrpSpPr>
      <p:grpSpPr>
        <a:xfrm>
          <a:off x="0" y="0"/>
          <a:ext cx="0" cy="0"/>
          <a:chOff x="0" y="0"/>
          <a:chExt cx="0" cy="0"/>
        </a:xfrm>
      </p:grpSpPr>
      <p:pic>
        <p:nvPicPr>
          <p:cNvPr id="64" name="Google Shape;64;p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5" name="Google Shape;65;p40"/>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F4D00"/>
              </a:buClr>
              <a:buSzPts val="1800"/>
              <a:buNone/>
              <a:defRPr sz="1800">
                <a:solidFill>
                  <a:srgbClr val="FF4D0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Slide">
  <p:cSld name="Main_Slide">
    <p:spTree>
      <p:nvGrpSpPr>
        <p:cNvPr id="66" name="Shape 66"/>
        <p:cNvGrpSpPr/>
        <p:nvPr/>
      </p:nvGrpSpPr>
      <p:grpSpPr>
        <a:xfrm>
          <a:off x="0" y="0"/>
          <a:ext cx="0" cy="0"/>
          <a:chOff x="0" y="0"/>
          <a:chExt cx="0" cy="0"/>
        </a:xfrm>
      </p:grpSpPr>
      <p:sp>
        <p:nvSpPr>
          <p:cNvPr id="67" name="Google Shape;67;p42"/>
          <p:cNvSpPr/>
          <p:nvPr/>
        </p:nvSpPr>
        <p:spPr>
          <a:xfrm>
            <a:off x="-4763" y="0"/>
            <a:ext cx="9153600" cy="476100"/>
          </a:xfrm>
          <a:prstGeom prst="rect">
            <a:avLst/>
          </a:prstGeom>
          <a:solidFill>
            <a:srgbClr val="3A394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68" name="Google Shape;68;p42"/>
          <p:cNvSpPr/>
          <p:nvPr/>
        </p:nvSpPr>
        <p:spPr>
          <a:xfrm rot="10800000">
            <a:off x="3895116" y="475863"/>
            <a:ext cx="677700" cy="45000"/>
          </a:xfrm>
          <a:prstGeom prst="rect">
            <a:avLst/>
          </a:prstGeom>
          <a:solidFill>
            <a:srgbClr val="00B0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69" name="Google Shape;69;p42"/>
          <p:cNvSpPr/>
          <p:nvPr/>
        </p:nvSpPr>
        <p:spPr>
          <a:xfrm rot="10800000">
            <a:off x="3219304" y="475863"/>
            <a:ext cx="677700" cy="45000"/>
          </a:xfrm>
          <a:prstGeom prst="rect">
            <a:avLst/>
          </a:prstGeom>
          <a:solidFill>
            <a:srgbClr val="F23E5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0" name="Google Shape;70;p42"/>
          <p:cNvSpPr/>
          <p:nvPr/>
        </p:nvSpPr>
        <p:spPr>
          <a:xfrm rot="10800000">
            <a:off x="4571019" y="475863"/>
            <a:ext cx="677700" cy="45000"/>
          </a:xfrm>
          <a:prstGeom prst="rect">
            <a:avLst/>
          </a:prstGeom>
          <a:solidFill>
            <a:srgbClr val="FFCD4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1" name="Google Shape;71;p42"/>
          <p:cNvSpPr/>
          <p:nvPr/>
        </p:nvSpPr>
        <p:spPr>
          <a:xfrm rot="10800000">
            <a:off x="2543463" y="475863"/>
            <a:ext cx="677700" cy="45000"/>
          </a:xfrm>
          <a:prstGeom prst="rect">
            <a:avLst/>
          </a:prstGeom>
          <a:solidFill>
            <a:srgbClr val="26C6D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2" name="Google Shape;72;p42"/>
          <p:cNvSpPr/>
          <p:nvPr/>
        </p:nvSpPr>
        <p:spPr>
          <a:xfrm rot="10800000">
            <a:off x="5246831" y="475863"/>
            <a:ext cx="677700" cy="45000"/>
          </a:xfrm>
          <a:prstGeom prst="rect">
            <a:avLst/>
          </a:prstGeom>
          <a:solidFill>
            <a:srgbClr val="7E57C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3" name="Google Shape;73;p42"/>
          <p:cNvSpPr/>
          <p:nvPr/>
        </p:nvSpPr>
        <p:spPr>
          <a:xfrm rot="10800000">
            <a:off x="5922733" y="475863"/>
            <a:ext cx="677700" cy="45000"/>
          </a:xfrm>
          <a:prstGeom prst="rect">
            <a:avLst/>
          </a:prstGeom>
          <a:solidFill>
            <a:srgbClr val="EC782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4" name="Google Shape;74;p42"/>
          <p:cNvSpPr txBox="1"/>
          <p:nvPr>
            <p:ph type="title"/>
          </p:nvPr>
        </p:nvSpPr>
        <p:spPr>
          <a:xfrm>
            <a:off x="633382" y="96855"/>
            <a:ext cx="7877100" cy="2826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300"/>
              <a:buNone/>
              <a:defRPr sz="1500">
                <a:solidFill>
                  <a:srgbClr val="DCDEE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42"/>
          <p:cNvSpPr txBox="1"/>
          <p:nvPr/>
        </p:nvSpPr>
        <p:spPr>
          <a:xfrm>
            <a:off x="250902" y="4879383"/>
            <a:ext cx="5620200" cy="177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900"/>
              <a:buFont typeface="Helvetica Neue Light"/>
              <a:buNone/>
            </a:pPr>
            <a:r>
              <a:rPr b="0" i="0" lang="en" sz="900" u="none" cap="none" strike="noStrike">
                <a:solidFill>
                  <a:srgbClr val="000000"/>
                </a:solidFill>
                <a:latin typeface="Helvetica Neue Light"/>
                <a:ea typeface="Helvetica Neue Light"/>
                <a:cs typeface="Helvetica Neue Light"/>
                <a:sym typeface="Helvetica Neue Light"/>
              </a:rPr>
              <a:t>*Please do not distribute – Not for public disclosure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76" name="Google Shape;76;p4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solidFill>
          <a:srgbClr val="F9F7F9"/>
        </a:solidFill>
      </p:bgPr>
    </p:bg>
    <p:spTree>
      <p:nvGrpSpPr>
        <p:cNvPr id="84" name="Shape 8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bg>
      <p:bgPr>
        <a:solidFill>
          <a:srgbClr val="F9F7F9"/>
        </a:solidFill>
      </p:bgPr>
    </p:bg>
    <p:spTree>
      <p:nvGrpSpPr>
        <p:cNvPr id="85" name="Shape 85"/>
        <p:cNvGrpSpPr/>
        <p:nvPr/>
      </p:nvGrpSpPr>
      <p:grpSpPr>
        <a:xfrm>
          <a:off x="0" y="0"/>
          <a:ext cx="0" cy="0"/>
          <a:chOff x="0" y="0"/>
          <a:chExt cx="0" cy="0"/>
        </a:xfrm>
      </p:grpSpPr>
      <p:sp>
        <p:nvSpPr>
          <p:cNvPr id="86" name="Google Shape;86;p22"/>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87" name="Google Shape;87;p22"/>
          <p:cNvSpPr txBox="1"/>
          <p:nvPr>
            <p:ph idx="1" type="body"/>
          </p:nvPr>
        </p:nvSpPr>
        <p:spPr>
          <a:xfrm>
            <a:off x="1328025" y="1881553"/>
            <a:ext cx="3243900" cy="1547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66CFE3"/>
              </a:buClr>
              <a:buSzPts val="1600"/>
              <a:buNone/>
              <a:defRPr sz="1600">
                <a:solidFill>
                  <a:srgbClr val="66CFE3"/>
                </a:solidFill>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8" name="Google Shape;88;p22"/>
          <p:cNvSpPr txBox="1"/>
          <p:nvPr>
            <p:ph idx="2" type="body"/>
          </p:nvPr>
        </p:nvSpPr>
        <p:spPr>
          <a:xfrm>
            <a:off x="4795361" y="1535659"/>
            <a:ext cx="3569700" cy="2754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400"/>
              <a:buNone/>
              <a:defRPr sz="14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22"/>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0" name="Google Shape;90;p22"/>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 name="Shape 91"/>
        <p:cNvGrpSpPr/>
        <p:nvPr/>
      </p:nvGrpSpPr>
      <p:grpSpPr>
        <a:xfrm>
          <a:off x="0" y="0"/>
          <a:ext cx="0" cy="0"/>
          <a:chOff x="0" y="0"/>
          <a:chExt cx="0" cy="0"/>
        </a:xfrm>
      </p:grpSpPr>
      <p:sp>
        <p:nvSpPr>
          <p:cNvPr id="92" name="Google Shape;92;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5" name="Google Shape;95;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bg>
      <p:bgPr>
        <a:solidFill>
          <a:srgbClr val="F9F7F9"/>
        </a:solidFill>
      </p:bgPr>
    </p:bg>
    <p:spTree>
      <p:nvGrpSpPr>
        <p:cNvPr id="97" name="Shape 97"/>
        <p:cNvGrpSpPr/>
        <p:nvPr/>
      </p:nvGrpSpPr>
      <p:grpSpPr>
        <a:xfrm>
          <a:off x="0" y="0"/>
          <a:ext cx="0" cy="0"/>
          <a:chOff x="0" y="0"/>
          <a:chExt cx="0" cy="0"/>
        </a:xfrm>
      </p:grpSpPr>
      <p:sp>
        <p:nvSpPr>
          <p:cNvPr id="98" name="Google Shape;98;p26"/>
          <p:cNvSpPr/>
          <p:nvPr/>
        </p:nvSpPr>
        <p:spPr>
          <a:xfrm>
            <a:off x="348871" y="280950"/>
            <a:ext cx="81600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99" name="Google Shape;99;p26"/>
          <p:cNvSpPr txBox="1"/>
          <p:nvPr>
            <p:ph idx="1" type="body"/>
          </p:nvPr>
        </p:nvSpPr>
        <p:spPr>
          <a:xfrm>
            <a:off x="1308099" y="1245997"/>
            <a:ext cx="7264500" cy="474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sz="18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0" name="Google Shape;100;p26"/>
          <p:cNvSpPr txBox="1"/>
          <p:nvPr>
            <p:ph idx="2" type="body"/>
          </p:nvPr>
        </p:nvSpPr>
        <p:spPr>
          <a:xfrm>
            <a:off x="1308099" y="1747948"/>
            <a:ext cx="7264500" cy="274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26"/>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2" name="Google Shape;102;p26"/>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cific Content">
  <p:cSld name="Specific Content">
    <p:bg>
      <p:bgPr>
        <a:solidFill>
          <a:srgbClr val="F9F7F9"/>
        </a:solidFill>
      </p:bgPr>
    </p:bg>
    <p:spTree>
      <p:nvGrpSpPr>
        <p:cNvPr id="103" name="Shape 103"/>
        <p:cNvGrpSpPr/>
        <p:nvPr/>
      </p:nvGrpSpPr>
      <p:grpSpPr>
        <a:xfrm>
          <a:off x="0" y="0"/>
          <a:ext cx="0" cy="0"/>
          <a:chOff x="0" y="0"/>
          <a:chExt cx="0" cy="0"/>
        </a:xfrm>
      </p:grpSpPr>
      <p:sp>
        <p:nvSpPr>
          <p:cNvPr id="104" name="Google Shape;104;p29"/>
          <p:cNvSpPr/>
          <p:nvPr>
            <p:ph idx="1" type="body"/>
          </p:nvPr>
        </p:nvSpPr>
        <p:spPr>
          <a:xfrm>
            <a:off x="1236433" y="1836254"/>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5" name="Google Shape;105;p29"/>
          <p:cNvSpPr/>
          <p:nvPr>
            <p:ph idx="2" type="body"/>
          </p:nvPr>
        </p:nvSpPr>
        <p:spPr>
          <a:xfrm>
            <a:off x="1236433" y="3319167"/>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6" name="Google Shape;106;p29"/>
          <p:cNvSpPr/>
          <p:nvPr>
            <p:ph idx="3" type="body"/>
          </p:nvPr>
        </p:nvSpPr>
        <p:spPr>
          <a:xfrm>
            <a:off x="3462799" y="1836254"/>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7" name="Google Shape;107;p29"/>
          <p:cNvSpPr/>
          <p:nvPr>
            <p:ph idx="4" type="body"/>
          </p:nvPr>
        </p:nvSpPr>
        <p:spPr>
          <a:xfrm>
            <a:off x="3462799" y="3319167"/>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8" name="Google Shape;108;p29"/>
          <p:cNvSpPr/>
          <p:nvPr>
            <p:ph idx="5" type="body"/>
          </p:nvPr>
        </p:nvSpPr>
        <p:spPr>
          <a:xfrm>
            <a:off x="5669286" y="1836254"/>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p29"/>
          <p:cNvSpPr/>
          <p:nvPr>
            <p:ph idx="6" type="body"/>
          </p:nvPr>
        </p:nvSpPr>
        <p:spPr>
          <a:xfrm>
            <a:off x="5669286" y="3319167"/>
            <a:ext cx="2099700" cy="1257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0" name="Google Shape;110;p29"/>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11" name="Google Shape;111;p29"/>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Title and Content 4">
    <p:bg>
      <p:bgPr>
        <a:solidFill>
          <a:srgbClr val="F9F7F9"/>
        </a:solidFill>
      </p:bgPr>
    </p:bg>
    <p:spTree>
      <p:nvGrpSpPr>
        <p:cNvPr id="112" name="Shape 112"/>
        <p:cNvGrpSpPr/>
        <p:nvPr/>
      </p:nvGrpSpPr>
      <p:grpSpPr>
        <a:xfrm>
          <a:off x="0" y="0"/>
          <a:ext cx="0" cy="0"/>
          <a:chOff x="0" y="0"/>
          <a:chExt cx="0" cy="0"/>
        </a:xfrm>
      </p:grpSpPr>
      <p:sp>
        <p:nvSpPr>
          <p:cNvPr id="113" name="Google Shape;113;p30"/>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4" name="Google Shape;114;p30"/>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5" name="Google Shape;115;p30"/>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6" name="Google Shape;116;p30"/>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17" name="Google Shape;117;p30"/>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1">
  <p:cSld name="1_Title and Content 1">
    <p:bg>
      <p:bgPr>
        <a:solidFill>
          <a:srgbClr val="F9F7F9"/>
        </a:solidFill>
      </p:bgPr>
    </p:bg>
    <p:spTree>
      <p:nvGrpSpPr>
        <p:cNvPr id="14" name="Shape 14"/>
        <p:cNvGrpSpPr/>
        <p:nvPr/>
      </p:nvGrpSpPr>
      <p:grpSpPr>
        <a:xfrm>
          <a:off x="0" y="0"/>
          <a:ext cx="0" cy="0"/>
          <a:chOff x="0" y="0"/>
          <a:chExt cx="0" cy="0"/>
        </a:xfrm>
      </p:grpSpPr>
      <p:pic>
        <p:nvPicPr>
          <p:cNvPr descr="Graphical user interface, text, application, chat or text message&#10;&#10;Description automatically generated" id="15" name="Google Shape;15;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 name="Google Shape;16;p20"/>
          <p:cNvSpPr/>
          <p:nvPr/>
        </p:nvSpPr>
        <p:spPr>
          <a:xfrm>
            <a:off x="381836" y="452176"/>
            <a:ext cx="8762164" cy="693336"/>
          </a:xfrm>
          <a:prstGeom prst="roundRect">
            <a:avLst>
              <a:gd fmla="val 16667" name="adj"/>
            </a:avLst>
          </a:prstGeom>
          <a:solidFill>
            <a:schemeClr val="lt1">
              <a:alpha val="8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17" name="Google Shape;17;p20"/>
          <p:cNvSpPr txBox="1"/>
          <p:nvPr>
            <p:ph idx="1" type="body"/>
          </p:nvPr>
        </p:nvSpPr>
        <p:spPr>
          <a:xfrm>
            <a:off x="1328026" y="1510303"/>
            <a:ext cx="6876174" cy="249255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100"/>
              <a:buNone/>
              <a:defRPr b="0" i="0" sz="14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SzPts val="1800"/>
              <a:buNone/>
              <a:defRPr b="0" i="0" sz="1400">
                <a:solidFill>
                  <a:srgbClr val="252A22"/>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SzPts val="1500"/>
              <a:buNone/>
              <a:defRPr b="0" i="0" sz="1400">
                <a:solidFill>
                  <a:srgbClr val="252A22"/>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SzPts val="1350"/>
              <a:buNone/>
              <a:defRPr b="0" i="0" sz="1400">
                <a:solidFill>
                  <a:srgbClr val="252A22"/>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SzPts val="1350"/>
              <a:buNone/>
              <a:defRPr b="0" i="0" sz="1400">
                <a:solidFill>
                  <a:srgbClr val="252A22"/>
                </a:solidFill>
                <a:latin typeface="Montserrat Medium"/>
                <a:ea typeface="Montserrat Medium"/>
                <a:cs typeface="Montserrat Medium"/>
                <a:sym typeface="Montserrat Medium"/>
              </a:defRPr>
            </a:lvl5pPr>
            <a:lvl6pPr indent="-314325" lvl="5" marL="2743200" algn="l">
              <a:lnSpc>
                <a:spcPct val="90000"/>
              </a:lnSpc>
              <a:spcBef>
                <a:spcPts val="375"/>
              </a:spcBef>
              <a:spcAft>
                <a:spcPts val="0"/>
              </a:spcAft>
              <a:buSzPts val="1350"/>
              <a:buChar char="•"/>
              <a:defRPr/>
            </a:lvl6pPr>
            <a:lvl7pPr indent="-314325" lvl="6" marL="3200400" algn="l">
              <a:lnSpc>
                <a:spcPct val="90000"/>
              </a:lnSpc>
              <a:spcBef>
                <a:spcPts val="375"/>
              </a:spcBef>
              <a:spcAft>
                <a:spcPts val="0"/>
              </a:spcAft>
              <a:buSzPts val="1350"/>
              <a:buChar char="•"/>
              <a:defRPr/>
            </a:lvl7pPr>
            <a:lvl8pPr indent="-314325" lvl="7" marL="3657600" algn="l">
              <a:lnSpc>
                <a:spcPct val="90000"/>
              </a:lnSpc>
              <a:spcBef>
                <a:spcPts val="375"/>
              </a:spcBef>
              <a:spcAft>
                <a:spcPts val="0"/>
              </a:spcAft>
              <a:buSzPts val="1350"/>
              <a:buChar char="•"/>
              <a:defRPr/>
            </a:lvl8pPr>
            <a:lvl9pPr indent="-314325" lvl="8" marL="4114800" algn="l">
              <a:lnSpc>
                <a:spcPct val="90000"/>
              </a:lnSpc>
              <a:spcBef>
                <a:spcPts val="375"/>
              </a:spcBef>
              <a:spcAft>
                <a:spcPts val="0"/>
              </a:spcAft>
              <a:buSzPts val="1350"/>
              <a:buChar char="•"/>
              <a:defRPr/>
            </a:lvl9pPr>
          </a:lstStyle>
          <a:p/>
        </p:txBody>
      </p:sp>
      <p:sp>
        <p:nvSpPr>
          <p:cNvPr id="18" name="Google Shape;18;p20"/>
          <p:cNvSpPr txBox="1"/>
          <p:nvPr>
            <p:ph type="title"/>
          </p:nvPr>
        </p:nvSpPr>
        <p:spPr>
          <a:xfrm>
            <a:off x="571500" y="579457"/>
            <a:ext cx="8000999" cy="47454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300"/>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 name="Google Shape;19;p20"/>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 name="Shape 118"/>
        <p:cNvGrpSpPr/>
        <p:nvPr/>
      </p:nvGrpSpPr>
      <p:grpSpPr>
        <a:xfrm>
          <a:off x="0" y="0"/>
          <a:ext cx="0" cy="0"/>
          <a:chOff x="0" y="0"/>
          <a:chExt cx="0" cy="0"/>
        </a:xfrm>
      </p:grpSpPr>
      <p:sp>
        <p:nvSpPr>
          <p:cNvPr id="119" name="Google Shape;119;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0" name="Google Shape;120;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Content">
  <p:cSld name="Chart Content">
    <p:bg>
      <p:bgPr>
        <a:solidFill>
          <a:srgbClr val="F9F7F9"/>
        </a:solidFill>
      </p:bgPr>
    </p:bg>
    <p:spTree>
      <p:nvGrpSpPr>
        <p:cNvPr id="122" name="Shape 122"/>
        <p:cNvGrpSpPr/>
        <p:nvPr/>
      </p:nvGrpSpPr>
      <p:grpSpPr>
        <a:xfrm>
          <a:off x="0" y="0"/>
          <a:ext cx="0" cy="0"/>
          <a:chOff x="0" y="0"/>
          <a:chExt cx="0" cy="0"/>
        </a:xfrm>
      </p:grpSpPr>
      <p:sp>
        <p:nvSpPr>
          <p:cNvPr id="123" name="Google Shape;123;p32"/>
          <p:cNvSpPr/>
          <p:nvPr>
            <p:ph idx="1" type="body"/>
          </p:nvPr>
        </p:nvSpPr>
        <p:spPr>
          <a:xfrm>
            <a:off x="381836" y="1315129"/>
            <a:ext cx="8190600" cy="2958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4" name="Google Shape;124;p32"/>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25" name="Google Shape;125;p32"/>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F9F7F9"/>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1">
  <p:cSld name="Transition 1">
    <p:spTree>
      <p:nvGrpSpPr>
        <p:cNvPr id="127" name="Shape 127"/>
        <p:cNvGrpSpPr/>
        <p:nvPr/>
      </p:nvGrpSpPr>
      <p:grpSpPr>
        <a:xfrm>
          <a:off x="0" y="0"/>
          <a:ext cx="0" cy="0"/>
          <a:chOff x="0" y="0"/>
          <a:chExt cx="0" cy="0"/>
        </a:xfrm>
      </p:grpSpPr>
      <p:pic>
        <p:nvPicPr>
          <p:cNvPr descr="Diagram&#10;&#10;Description automatically generated" id="128" name="Google Shape;128;p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9" name="Google Shape;129;p56"/>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9D628"/>
              </a:buClr>
              <a:buSzPts val="1800"/>
              <a:buNone/>
              <a:defRPr sz="1800">
                <a:solidFill>
                  <a:srgbClr val="F9D628"/>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ansition 2">
  <p:cSld name="1_Transition 2">
    <p:spTree>
      <p:nvGrpSpPr>
        <p:cNvPr id="130" name="Shape 130"/>
        <p:cNvGrpSpPr/>
        <p:nvPr/>
      </p:nvGrpSpPr>
      <p:grpSpPr>
        <a:xfrm>
          <a:off x="0" y="0"/>
          <a:ext cx="0" cy="0"/>
          <a:chOff x="0" y="0"/>
          <a:chExt cx="0" cy="0"/>
        </a:xfrm>
      </p:grpSpPr>
      <p:pic>
        <p:nvPicPr>
          <p:cNvPr id="131" name="Google Shape;131;p5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2" name="Google Shape;132;p57"/>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B1E0E0"/>
              </a:buClr>
              <a:buSzPts val="1800"/>
              <a:buNone/>
              <a:defRPr sz="1800">
                <a:solidFill>
                  <a:srgbClr val="B1E0E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bg>
      <p:bgPr>
        <a:solidFill>
          <a:srgbClr val="F9F7F9"/>
        </a:solidFill>
      </p:bgPr>
    </p:bg>
    <p:spTree>
      <p:nvGrpSpPr>
        <p:cNvPr id="133" name="Shape 133"/>
        <p:cNvGrpSpPr/>
        <p:nvPr/>
      </p:nvGrpSpPr>
      <p:grpSpPr>
        <a:xfrm>
          <a:off x="0" y="0"/>
          <a:ext cx="0" cy="0"/>
          <a:chOff x="0" y="0"/>
          <a:chExt cx="0" cy="0"/>
        </a:xfrm>
      </p:grpSpPr>
      <p:pic>
        <p:nvPicPr>
          <p:cNvPr descr="Graphical user interface, text, application, chat or text message&#10;&#10;Description automatically generated" id="134" name="Google Shape;134;p58"/>
          <p:cNvPicPr preferRelativeResize="0"/>
          <p:nvPr/>
        </p:nvPicPr>
        <p:blipFill rotWithShape="1">
          <a:blip r:embed="rId2">
            <a:alphaModFix/>
          </a:blip>
          <a:srcRect b="0" l="0" r="0" t="0"/>
          <a:stretch/>
        </p:blipFill>
        <p:spPr>
          <a:xfrm>
            <a:off x="0" y="0"/>
            <a:ext cx="9144000" cy="5143498"/>
          </a:xfrm>
          <a:prstGeom prst="rect">
            <a:avLst/>
          </a:prstGeom>
          <a:noFill/>
          <a:ln>
            <a:noFill/>
          </a:ln>
        </p:spPr>
      </p:pic>
      <p:sp>
        <p:nvSpPr>
          <p:cNvPr id="135" name="Google Shape;135;p58"/>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36" name="Google Shape;136;p58"/>
          <p:cNvSpPr txBox="1"/>
          <p:nvPr>
            <p:ph idx="1" type="body"/>
          </p:nvPr>
        </p:nvSpPr>
        <p:spPr>
          <a:xfrm>
            <a:off x="1328026" y="1510303"/>
            <a:ext cx="6876300" cy="2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7" name="Google Shape;137;p58"/>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38" name="Google Shape;138;p58"/>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Title and Content 5">
    <p:bg>
      <p:bgPr>
        <a:solidFill>
          <a:srgbClr val="F9F7F9"/>
        </a:solidFill>
      </p:bgPr>
    </p:bg>
    <p:spTree>
      <p:nvGrpSpPr>
        <p:cNvPr id="139" name="Shape 139"/>
        <p:cNvGrpSpPr/>
        <p:nvPr/>
      </p:nvGrpSpPr>
      <p:grpSpPr>
        <a:xfrm>
          <a:off x="0" y="0"/>
          <a:ext cx="0" cy="0"/>
          <a:chOff x="0" y="0"/>
          <a:chExt cx="0" cy="0"/>
        </a:xfrm>
      </p:grpSpPr>
      <p:sp>
        <p:nvSpPr>
          <p:cNvPr id="140" name="Google Shape;140;p59"/>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1" name="Google Shape;141;p59"/>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2" name="Google Shape;142;p59"/>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3" name="Google Shape;143;p59"/>
          <p:cNvSpPr/>
          <p:nvPr/>
        </p:nvSpPr>
        <p:spPr>
          <a:xfrm>
            <a:off x="381836" y="452176"/>
            <a:ext cx="8762100" cy="693300"/>
          </a:xfrm>
          <a:prstGeom prst="roundRect">
            <a:avLst>
              <a:gd fmla="val 16667" name="adj"/>
            </a:avLst>
          </a:prstGeom>
          <a:solidFill>
            <a:schemeClr val="lt1">
              <a:alpha val="8196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144" name="Google Shape;144;p59"/>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2">
  <p:cSld name="Transition 2">
    <p:spTree>
      <p:nvGrpSpPr>
        <p:cNvPr id="145" name="Shape 145"/>
        <p:cNvGrpSpPr/>
        <p:nvPr/>
      </p:nvGrpSpPr>
      <p:grpSpPr>
        <a:xfrm>
          <a:off x="0" y="0"/>
          <a:ext cx="0" cy="0"/>
          <a:chOff x="0" y="0"/>
          <a:chExt cx="0" cy="0"/>
        </a:xfrm>
      </p:grpSpPr>
      <p:pic>
        <p:nvPicPr>
          <p:cNvPr id="146" name="Google Shape;146;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7" name="Google Shape;147;p60"/>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FF4D00"/>
              </a:buClr>
              <a:buSzPts val="1800"/>
              <a:buNone/>
              <a:defRPr sz="1800">
                <a:solidFill>
                  <a:srgbClr val="FF4D0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8" name="Shape 148"/>
        <p:cNvGrpSpPr/>
        <p:nvPr/>
      </p:nvGrpSpPr>
      <p:grpSpPr>
        <a:xfrm>
          <a:off x="0" y="0"/>
          <a:ext cx="0" cy="0"/>
          <a:chOff x="0" y="0"/>
          <a:chExt cx="0" cy="0"/>
        </a:xfrm>
      </p:grpSpPr>
      <p:sp>
        <p:nvSpPr>
          <p:cNvPr id="149" name="Google Shape;149;p61"/>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1"/>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361950" lvl="0" marL="457200" algn="l">
              <a:lnSpc>
                <a:spcPct val="90000"/>
              </a:lnSpc>
              <a:spcBef>
                <a:spcPts val="750"/>
              </a:spcBef>
              <a:spcAft>
                <a:spcPts val="0"/>
              </a:spcAft>
              <a:buSzPts val="2100"/>
              <a:buChar char="•"/>
              <a:defRPr/>
            </a:lvl1pPr>
            <a:lvl2pPr indent="-342900" lvl="1" marL="914400" algn="l">
              <a:lnSpc>
                <a:spcPct val="90000"/>
              </a:lnSpc>
              <a:spcBef>
                <a:spcPts val="375"/>
              </a:spcBef>
              <a:spcAft>
                <a:spcPts val="0"/>
              </a:spcAft>
              <a:buSzPts val="1800"/>
              <a:buChar char="•"/>
              <a:defRPr/>
            </a:lvl2pPr>
            <a:lvl3pPr indent="-323850" lvl="2" marL="1371600" algn="l">
              <a:lnSpc>
                <a:spcPct val="90000"/>
              </a:lnSpc>
              <a:spcBef>
                <a:spcPts val="375"/>
              </a:spcBef>
              <a:spcAft>
                <a:spcPts val="0"/>
              </a:spcAft>
              <a:buSzPts val="1500"/>
              <a:buChar char="•"/>
              <a:defRPr/>
            </a:lvl3pPr>
            <a:lvl4pPr indent="-314325" lvl="3" marL="1828800" algn="l">
              <a:lnSpc>
                <a:spcPct val="90000"/>
              </a:lnSpc>
              <a:spcBef>
                <a:spcPts val="375"/>
              </a:spcBef>
              <a:spcAft>
                <a:spcPts val="0"/>
              </a:spcAft>
              <a:buSzPts val="1350"/>
              <a:buChar char="•"/>
              <a:defRPr/>
            </a:lvl4pPr>
            <a:lvl5pPr indent="-314325" lvl="4" marL="2286000" algn="l">
              <a:lnSpc>
                <a:spcPct val="90000"/>
              </a:lnSpc>
              <a:spcBef>
                <a:spcPts val="375"/>
              </a:spcBef>
              <a:spcAft>
                <a:spcPts val="0"/>
              </a:spcAft>
              <a:buSzPts val="1350"/>
              <a:buChar char="•"/>
              <a:defRPr/>
            </a:lvl5pPr>
            <a:lvl6pPr indent="-314325" lvl="5" marL="2743200" algn="l">
              <a:lnSpc>
                <a:spcPct val="90000"/>
              </a:lnSpc>
              <a:spcBef>
                <a:spcPts val="375"/>
              </a:spcBef>
              <a:spcAft>
                <a:spcPts val="0"/>
              </a:spcAft>
              <a:buSzPts val="1350"/>
              <a:buChar char="•"/>
              <a:defRPr/>
            </a:lvl6pPr>
            <a:lvl7pPr indent="-314325" lvl="6" marL="3200400" algn="l">
              <a:lnSpc>
                <a:spcPct val="90000"/>
              </a:lnSpc>
              <a:spcBef>
                <a:spcPts val="375"/>
              </a:spcBef>
              <a:spcAft>
                <a:spcPts val="0"/>
              </a:spcAft>
              <a:buSzPts val="1350"/>
              <a:buChar char="•"/>
              <a:defRPr/>
            </a:lvl7pPr>
            <a:lvl8pPr indent="-314325" lvl="7" marL="3657600" algn="l">
              <a:lnSpc>
                <a:spcPct val="90000"/>
              </a:lnSpc>
              <a:spcBef>
                <a:spcPts val="375"/>
              </a:spcBef>
              <a:spcAft>
                <a:spcPts val="0"/>
              </a:spcAft>
              <a:buSzPts val="1350"/>
              <a:buChar char="•"/>
              <a:defRPr/>
            </a:lvl8pPr>
            <a:lvl9pPr indent="-314325" lvl="8" marL="4114800" algn="l">
              <a:lnSpc>
                <a:spcPct val="90000"/>
              </a:lnSpc>
              <a:spcBef>
                <a:spcPts val="375"/>
              </a:spcBef>
              <a:spcAft>
                <a:spcPts val="0"/>
              </a:spcAft>
              <a:buSzPts val="1350"/>
              <a:buChar char="•"/>
              <a:defRPr/>
            </a:lvl9pPr>
          </a:lstStyle>
          <a:p/>
        </p:txBody>
      </p:sp>
      <p:sp>
        <p:nvSpPr>
          <p:cNvPr id="151" name="Google Shape;151;p6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p62"/>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Autofit/>
          </a:bodyPr>
          <a:lstStyle>
            <a:lvl1pPr lvl="0" algn="l">
              <a:lnSpc>
                <a:spcPct val="90000"/>
              </a:lnSpc>
              <a:spcBef>
                <a:spcPts val="0"/>
              </a:spcBef>
              <a:spcAft>
                <a:spcPts val="0"/>
              </a:spcAft>
              <a:buClr>
                <a:schemeClr val="dk1"/>
              </a:buClr>
              <a:buSzPts val="2600"/>
              <a:buFont typeface="Libre Franklin Thin"/>
              <a:buNone/>
              <a:defRPr sz="26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4" name="Google Shape;154;p62"/>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55" name="Google Shape;155;p62"/>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6" name="Google Shape;156;p62"/>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157" name="Google Shape;157;p62"/>
          <p:cNvGrpSpPr/>
          <p:nvPr/>
        </p:nvGrpSpPr>
        <p:grpSpPr>
          <a:xfrm>
            <a:off x="45289" y="36618"/>
            <a:ext cx="9053374" cy="102375"/>
            <a:chOff x="120770" y="97649"/>
            <a:chExt cx="24142330" cy="273000"/>
          </a:xfrm>
        </p:grpSpPr>
        <p:sp>
          <p:nvSpPr>
            <p:cNvPr id="158" name="Google Shape;158;p62"/>
            <p:cNvSpPr/>
            <p:nvPr/>
          </p:nvSpPr>
          <p:spPr>
            <a:xfrm>
              <a:off x="120770" y="97649"/>
              <a:ext cx="7956300" cy="273000"/>
            </a:xfrm>
            <a:prstGeom prst="rect">
              <a:avLst/>
            </a:prstGeom>
            <a:solidFill>
              <a:srgbClr val="5FCFE3"/>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159" name="Google Shape;159;p62"/>
            <p:cNvSpPr/>
            <p:nvPr/>
          </p:nvSpPr>
          <p:spPr>
            <a:xfrm>
              <a:off x="8213785" y="97649"/>
              <a:ext cx="7956300" cy="273000"/>
            </a:xfrm>
            <a:prstGeom prst="rect">
              <a:avLst/>
            </a:prstGeom>
            <a:solidFill>
              <a:srgbClr val="FCD800"/>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160" name="Google Shape;160;p62"/>
            <p:cNvSpPr/>
            <p:nvPr/>
          </p:nvSpPr>
          <p:spPr>
            <a:xfrm>
              <a:off x="16306800" y="97649"/>
              <a:ext cx="7956300" cy="273000"/>
            </a:xfrm>
            <a:prstGeom prst="rect">
              <a:avLst/>
            </a:prstGeom>
            <a:solidFill>
              <a:srgbClr val="999999"/>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grpSp>
      <p:pic>
        <p:nvPicPr>
          <p:cNvPr id="161" name="Google Shape;161;p62"/>
          <p:cNvPicPr preferRelativeResize="0"/>
          <p:nvPr/>
        </p:nvPicPr>
        <p:blipFill rotWithShape="1">
          <a:blip r:embed="rId2">
            <a:alphaModFix/>
          </a:blip>
          <a:srcRect b="25643" l="32855" r="31725" t="17660"/>
          <a:stretch/>
        </p:blipFill>
        <p:spPr>
          <a:xfrm>
            <a:off x="8639130" y="159307"/>
            <a:ext cx="347659" cy="3310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ansition 2">
  <p:cSld name="1_Transition 2">
    <p:spTree>
      <p:nvGrpSpPr>
        <p:cNvPr id="20" name="Shape 20"/>
        <p:cNvGrpSpPr/>
        <p:nvPr/>
      </p:nvGrpSpPr>
      <p:grpSpPr>
        <a:xfrm>
          <a:off x="0" y="0"/>
          <a:ext cx="0" cy="0"/>
          <a:chOff x="0" y="0"/>
          <a:chExt cx="0" cy="0"/>
        </a:xfrm>
      </p:grpSpPr>
      <p:pic>
        <p:nvPicPr>
          <p:cNvPr id="21" name="Google Shape;21;p4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 name="Google Shape;22;p41"/>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B1E0E0"/>
              </a:buClr>
              <a:buSzPts val="1800"/>
              <a:buNone/>
              <a:defRPr sz="1800">
                <a:solidFill>
                  <a:srgbClr val="B1E0E0"/>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Slide">
  <p:cSld name="Main_Slide">
    <p:spTree>
      <p:nvGrpSpPr>
        <p:cNvPr id="162" name="Shape 162"/>
        <p:cNvGrpSpPr/>
        <p:nvPr/>
      </p:nvGrpSpPr>
      <p:grpSpPr>
        <a:xfrm>
          <a:off x="0" y="0"/>
          <a:ext cx="0" cy="0"/>
          <a:chOff x="0" y="0"/>
          <a:chExt cx="0" cy="0"/>
        </a:xfrm>
      </p:grpSpPr>
      <p:sp>
        <p:nvSpPr>
          <p:cNvPr id="163" name="Google Shape;163;p63"/>
          <p:cNvSpPr txBox="1"/>
          <p:nvPr>
            <p:ph type="title"/>
          </p:nvPr>
        </p:nvSpPr>
        <p:spPr>
          <a:xfrm>
            <a:off x="633382" y="96855"/>
            <a:ext cx="7877100" cy="282600"/>
          </a:xfrm>
          <a:prstGeom prst="rect">
            <a:avLst/>
          </a:prstGeom>
          <a:noFill/>
          <a:ln>
            <a:noFill/>
          </a:ln>
        </p:spPr>
        <p:txBody>
          <a:bodyPr anchorCtr="0" anchor="ctr" bIns="17150" lIns="34275" spcFirstLastPara="1" rIns="34275" wrap="square" tIns="17150">
            <a:noAutofit/>
          </a:bodyPr>
          <a:lstStyle>
            <a:lvl1pPr lvl="0" algn="l">
              <a:lnSpc>
                <a:spcPct val="90000"/>
              </a:lnSpc>
              <a:spcBef>
                <a:spcPts val="0"/>
              </a:spcBef>
              <a:spcAft>
                <a:spcPts val="0"/>
              </a:spcAft>
              <a:buClr>
                <a:srgbClr val="DCDEE0"/>
              </a:buClr>
              <a:buSzPts val="1500"/>
              <a:buFont typeface="Libre Franklin Thin"/>
              <a:buNone/>
              <a:defRPr sz="1500">
                <a:solidFill>
                  <a:srgbClr val="DCDEE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solidFill>
          <a:srgbClr val="F9F7F9"/>
        </a:solidFill>
      </p:bgPr>
    </p:bg>
    <p:spTree>
      <p:nvGrpSpPr>
        <p:cNvPr id="23"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bg>
      <p:bgPr>
        <a:solidFill>
          <a:srgbClr val="F9F7F9"/>
        </a:solidFill>
      </p:bgPr>
    </p:bg>
    <p:spTree>
      <p:nvGrpSpPr>
        <p:cNvPr id="24" name="Shape 24"/>
        <p:cNvGrpSpPr/>
        <p:nvPr/>
      </p:nvGrpSpPr>
      <p:grpSpPr>
        <a:xfrm>
          <a:off x="0" y="0"/>
          <a:ext cx="0" cy="0"/>
          <a:chOff x="0" y="0"/>
          <a:chExt cx="0" cy="0"/>
        </a:xfrm>
      </p:grpSpPr>
      <p:pic>
        <p:nvPicPr>
          <p:cNvPr descr="Graphical user interface, text, chat or text message&#10;&#10;Description automatically generated" id="25" name="Google Shape;25;p33"/>
          <p:cNvPicPr preferRelativeResize="0"/>
          <p:nvPr/>
        </p:nvPicPr>
        <p:blipFill rotWithShape="1">
          <a:blip r:embed="rId2">
            <a:alphaModFix/>
          </a:blip>
          <a:srcRect b="0" l="0" r="0" t="0"/>
          <a:stretch/>
        </p:blipFill>
        <p:spPr>
          <a:xfrm>
            <a:off x="0" y="0"/>
            <a:ext cx="9144000" cy="5143498"/>
          </a:xfrm>
          <a:prstGeom prst="rect">
            <a:avLst/>
          </a:prstGeom>
          <a:noFill/>
          <a:ln>
            <a:noFill/>
          </a:ln>
        </p:spPr>
      </p:pic>
      <p:sp>
        <p:nvSpPr>
          <p:cNvPr id="26" name="Google Shape;26;p33"/>
          <p:cNvSpPr/>
          <p:nvPr/>
        </p:nvSpPr>
        <p:spPr>
          <a:xfrm>
            <a:off x="381836" y="452176"/>
            <a:ext cx="8762100" cy="693300"/>
          </a:xfrm>
          <a:prstGeom prst="roundRect">
            <a:avLst>
              <a:gd fmla="val 16667" name="adj"/>
            </a:avLst>
          </a:prstGeom>
          <a:solidFill>
            <a:schemeClr val="lt1">
              <a:alpha val="8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27" name="Google Shape;27;p33"/>
          <p:cNvSpPr txBox="1"/>
          <p:nvPr>
            <p:ph idx="1" type="body"/>
          </p:nvPr>
        </p:nvSpPr>
        <p:spPr>
          <a:xfrm>
            <a:off x="1328025" y="1881553"/>
            <a:ext cx="3243900" cy="1547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66CFE3"/>
              </a:buClr>
              <a:buSzPts val="1600"/>
              <a:buNone/>
              <a:defRPr sz="1600">
                <a:solidFill>
                  <a:srgbClr val="66CFE3"/>
                </a:solidFill>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33"/>
          <p:cNvSpPr txBox="1"/>
          <p:nvPr>
            <p:ph idx="2" type="body"/>
          </p:nvPr>
        </p:nvSpPr>
        <p:spPr>
          <a:xfrm>
            <a:off x="4795361" y="1535659"/>
            <a:ext cx="3569700" cy="2754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400"/>
              <a:buNone/>
              <a:defRPr sz="14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 name="Google Shape;29;p33"/>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 name="Google Shape;30;p33"/>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bg>
      <p:bgPr>
        <a:solidFill>
          <a:srgbClr val="F9F7F9"/>
        </a:solidFill>
      </p:bgPr>
    </p:bg>
    <p:spTree>
      <p:nvGrpSpPr>
        <p:cNvPr id="31" name="Shape 31"/>
        <p:cNvGrpSpPr/>
        <p:nvPr/>
      </p:nvGrpSpPr>
      <p:grpSpPr>
        <a:xfrm>
          <a:off x="0" y="0"/>
          <a:ext cx="0" cy="0"/>
          <a:chOff x="0" y="0"/>
          <a:chExt cx="0" cy="0"/>
        </a:xfrm>
      </p:grpSpPr>
      <p:pic>
        <p:nvPicPr>
          <p:cNvPr descr="A picture containing graphical user interface&#10;&#10;Description automatically generated" id="32" name="Google Shape;32;p34"/>
          <p:cNvPicPr preferRelativeResize="0"/>
          <p:nvPr/>
        </p:nvPicPr>
        <p:blipFill rotWithShape="1">
          <a:blip r:embed="rId2">
            <a:alphaModFix/>
          </a:blip>
          <a:srcRect b="0" l="0" r="0" t="0"/>
          <a:stretch/>
        </p:blipFill>
        <p:spPr>
          <a:xfrm>
            <a:off x="0" y="0"/>
            <a:ext cx="9144000" cy="5143498"/>
          </a:xfrm>
          <a:prstGeom prst="rect">
            <a:avLst/>
          </a:prstGeom>
          <a:noFill/>
          <a:ln>
            <a:noFill/>
          </a:ln>
        </p:spPr>
      </p:pic>
      <p:sp>
        <p:nvSpPr>
          <p:cNvPr id="33" name="Google Shape;33;p34"/>
          <p:cNvSpPr/>
          <p:nvPr/>
        </p:nvSpPr>
        <p:spPr>
          <a:xfrm>
            <a:off x="381836" y="452176"/>
            <a:ext cx="5858100" cy="693300"/>
          </a:xfrm>
          <a:prstGeom prst="roundRect">
            <a:avLst>
              <a:gd fmla="val 16667" name="adj"/>
            </a:avLst>
          </a:prstGeom>
          <a:solidFill>
            <a:schemeClr val="lt1">
              <a:alpha val="8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34" name="Google Shape;34;p34"/>
          <p:cNvSpPr txBox="1"/>
          <p:nvPr>
            <p:ph idx="1" type="body"/>
          </p:nvPr>
        </p:nvSpPr>
        <p:spPr>
          <a:xfrm>
            <a:off x="1308099" y="1245997"/>
            <a:ext cx="7264500" cy="474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sz="18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 name="Google Shape;35;p34"/>
          <p:cNvSpPr txBox="1"/>
          <p:nvPr>
            <p:ph idx="2" type="body"/>
          </p:nvPr>
        </p:nvSpPr>
        <p:spPr>
          <a:xfrm>
            <a:off x="1308099" y="1747948"/>
            <a:ext cx="7264500" cy="274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atin typeface="Montserrat Medium"/>
                <a:ea typeface="Montserrat Medium"/>
                <a:cs typeface="Montserrat Medium"/>
                <a:sym typeface="Montserrat Medium"/>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 name="Google Shape;36;p34"/>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7" name="Google Shape;37;p34"/>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Content">
  <p:cSld name="Chart Content">
    <p:bg>
      <p:bgPr>
        <a:solidFill>
          <a:srgbClr val="F9F7F9"/>
        </a:solidFill>
      </p:bgPr>
    </p:bg>
    <p:spTree>
      <p:nvGrpSpPr>
        <p:cNvPr id="38" name="Shape 38"/>
        <p:cNvGrpSpPr/>
        <p:nvPr/>
      </p:nvGrpSpPr>
      <p:grpSpPr>
        <a:xfrm>
          <a:off x="0" y="0"/>
          <a:ext cx="0" cy="0"/>
          <a:chOff x="0" y="0"/>
          <a:chExt cx="0" cy="0"/>
        </a:xfrm>
      </p:grpSpPr>
      <p:sp>
        <p:nvSpPr>
          <p:cNvPr id="39" name="Google Shape;39;p35"/>
          <p:cNvSpPr/>
          <p:nvPr>
            <p:ph idx="1" type="body"/>
          </p:nvPr>
        </p:nvSpPr>
        <p:spPr>
          <a:xfrm>
            <a:off x="381836" y="1315129"/>
            <a:ext cx="8190600" cy="29586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1100"/>
              <a:buNone/>
              <a:defRPr sz="11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35"/>
          <p:cNvSpPr/>
          <p:nvPr/>
        </p:nvSpPr>
        <p:spPr>
          <a:xfrm>
            <a:off x="381836" y="452176"/>
            <a:ext cx="8762100" cy="693300"/>
          </a:xfrm>
          <a:prstGeom prst="roundRect">
            <a:avLst>
              <a:gd fmla="val 16667" name="adj"/>
            </a:avLst>
          </a:prstGeom>
          <a:solidFill>
            <a:schemeClr val="lt1">
              <a:alpha val="8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1" name="Google Shape;41;p35"/>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Title and Content 5">
    <p:bg>
      <p:bgPr>
        <a:solidFill>
          <a:srgbClr val="F9F7F9"/>
        </a:solidFill>
      </p:bgPr>
    </p:bg>
    <p:spTree>
      <p:nvGrpSpPr>
        <p:cNvPr id="42" name="Shape 42"/>
        <p:cNvGrpSpPr/>
        <p:nvPr/>
      </p:nvGrpSpPr>
      <p:grpSpPr>
        <a:xfrm>
          <a:off x="0" y="0"/>
          <a:ext cx="0" cy="0"/>
          <a:chOff x="0" y="0"/>
          <a:chExt cx="0" cy="0"/>
        </a:xfrm>
      </p:grpSpPr>
      <p:sp>
        <p:nvSpPr>
          <p:cNvPr id="43" name="Google Shape;43;p36"/>
          <p:cNvSpPr/>
          <p:nvPr>
            <p:ph idx="1" type="body"/>
          </p:nvPr>
        </p:nvSpPr>
        <p:spPr>
          <a:xfrm>
            <a:off x="2472869" y="2581689"/>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36"/>
          <p:cNvSpPr/>
          <p:nvPr>
            <p:ph idx="2" type="body"/>
          </p:nvPr>
        </p:nvSpPr>
        <p:spPr>
          <a:xfrm>
            <a:off x="1280174" y="1836254"/>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36"/>
          <p:cNvSpPr/>
          <p:nvPr>
            <p:ph idx="3" type="body"/>
          </p:nvPr>
        </p:nvSpPr>
        <p:spPr>
          <a:xfrm>
            <a:off x="3576112" y="3337062"/>
            <a:ext cx="4337100" cy="625500"/>
          </a:xfrm>
          <a:prstGeom prst="roundRect">
            <a:avLst>
              <a:gd fmla="val 16667" name="adj"/>
            </a:avLst>
          </a:prstGeom>
          <a:solidFill>
            <a:schemeClr val="lt1"/>
          </a:solidFill>
          <a:ln cap="flat" cmpd="sng" w="19050">
            <a:solidFill>
              <a:srgbClr val="F9D628"/>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ctr">
              <a:lnSpc>
                <a:spcPct val="150000"/>
              </a:lnSpc>
              <a:spcBef>
                <a:spcPts val="750"/>
              </a:spcBef>
              <a:spcAft>
                <a:spcPts val="0"/>
              </a:spcAft>
              <a:buClr>
                <a:srgbClr val="252A22"/>
              </a:buClr>
              <a:buSzPts val="2000"/>
              <a:buNone/>
              <a:defRPr sz="20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chemeClr val="dk1"/>
              </a:buClr>
              <a:buSzPts val="1600"/>
              <a:buNone/>
              <a:defRPr sz="1600">
                <a:solidFill>
                  <a:schemeClr val="lt1"/>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chemeClr val="dk1"/>
              </a:buClr>
              <a:buSzPts val="1400"/>
              <a:buNone/>
              <a:defRPr sz="1400">
                <a:solidFill>
                  <a:schemeClr val="lt1"/>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chemeClr val="dk1"/>
              </a:buClr>
              <a:buSzPts val="1200"/>
              <a:buNone/>
              <a:defRPr sz="1200">
                <a:solidFill>
                  <a:schemeClr val="lt1"/>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36"/>
          <p:cNvSpPr/>
          <p:nvPr/>
        </p:nvSpPr>
        <p:spPr>
          <a:xfrm>
            <a:off x="381836" y="452176"/>
            <a:ext cx="8762100" cy="693300"/>
          </a:xfrm>
          <a:prstGeom prst="roundRect">
            <a:avLst>
              <a:gd fmla="val 16667" name="adj"/>
            </a:avLst>
          </a:prstGeom>
          <a:solidFill>
            <a:schemeClr val="lt1">
              <a:alpha val="8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7" name="Google Shape;47;p36"/>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bg>
      <p:bgPr>
        <a:solidFill>
          <a:srgbClr val="F9F7F9"/>
        </a:solidFill>
      </p:bgPr>
    </p:bg>
    <p:spTree>
      <p:nvGrpSpPr>
        <p:cNvPr id="48" name="Shape 48"/>
        <p:cNvGrpSpPr/>
        <p:nvPr/>
      </p:nvGrpSpPr>
      <p:grpSpPr>
        <a:xfrm>
          <a:off x="0" y="0"/>
          <a:ext cx="0" cy="0"/>
          <a:chOff x="0" y="0"/>
          <a:chExt cx="0" cy="0"/>
        </a:xfrm>
      </p:grpSpPr>
      <p:pic>
        <p:nvPicPr>
          <p:cNvPr descr="Graphical user interface, text, application, chat or text message&#10;&#10;Description automatically generated" id="49" name="Google Shape;49;p37"/>
          <p:cNvPicPr preferRelativeResize="0"/>
          <p:nvPr/>
        </p:nvPicPr>
        <p:blipFill rotWithShape="1">
          <a:blip r:embed="rId2">
            <a:alphaModFix/>
          </a:blip>
          <a:srcRect b="0" l="0" r="0" t="0"/>
          <a:stretch/>
        </p:blipFill>
        <p:spPr>
          <a:xfrm>
            <a:off x="0" y="0"/>
            <a:ext cx="9144000" cy="5143498"/>
          </a:xfrm>
          <a:prstGeom prst="rect">
            <a:avLst/>
          </a:prstGeom>
          <a:noFill/>
          <a:ln>
            <a:noFill/>
          </a:ln>
        </p:spPr>
      </p:pic>
      <p:sp>
        <p:nvSpPr>
          <p:cNvPr id="50" name="Google Shape;50;p37"/>
          <p:cNvSpPr/>
          <p:nvPr/>
        </p:nvSpPr>
        <p:spPr>
          <a:xfrm>
            <a:off x="381836" y="452176"/>
            <a:ext cx="8762100" cy="693300"/>
          </a:xfrm>
          <a:prstGeom prst="roundRect">
            <a:avLst>
              <a:gd fmla="val 16667" name="adj"/>
            </a:avLst>
          </a:prstGeom>
          <a:solidFill>
            <a:schemeClr val="lt1">
              <a:alpha val="8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51" name="Google Shape;51;p37"/>
          <p:cNvSpPr txBox="1"/>
          <p:nvPr>
            <p:ph idx="1" type="body"/>
          </p:nvPr>
        </p:nvSpPr>
        <p:spPr>
          <a:xfrm>
            <a:off x="1328026" y="1510303"/>
            <a:ext cx="6876300" cy="2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1pPr>
            <a:lvl2pPr indent="-228600" lvl="1" marL="9144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2pPr>
            <a:lvl3pPr indent="-228600" lvl="2" marL="13716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3pPr>
            <a:lvl4pPr indent="-228600" lvl="3" marL="18288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4pPr>
            <a:lvl5pPr indent="-228600" lvl="4" marL="2286000" algn="l">
              <a:lnSpc>
                <a:spcPct val="90000"/>
              </a:lnSpc>
              <a:spcBef>
                <a:spcPts val="375"/>
              </a:spcBef>
              <a:spcAft>
                <a:spcPts val="0"/>
              </a:spcAft>
              <a:buClr>
                <a:srgbClr val="252A22"/>
              </a:buClr>
              <a:buSzPts val="1400"/>
              <a:buNone/>
              <a:defRPr b="0" i="0" sz="1400">
                <a:solidFill>
                  <a:srgbClr val="252A22"/>
                </a:solidFill>
                <a:latin typeface="Montserrat Medium"/>
                <a:ea typeface="Montserrat Medium"/>
                <a:cs typeface="Montserrat Medium"/>
                <a:sym typeface="Montserrat Medium"/>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 name="Google Shape;52;p37"/>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52A22"/>
              </a:buClr>
              <a:buSzPts val="2400"/>
              <a:buFont typeface="Montserrat"/>
              <a:buNone/>
              <a:defRPr b="0" i="0" sz="2400">
                <a:solidFill>
                  <a:srgbClr val="252A2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3" name="Google Shape;53;p37"/>
          <p:cNvPicPr preferRelativeResize="0"/>
          <p:nvPr/>
        </p:nvPicPr>
        <p:blipFill rotWithShape="1">
          <a:blip r:embed="rId3">
            <a:alphaModFix/>
          </a:blip>
          <a:srcRect b="0" l="0" r="0" t="0"/>
          <a:stretch/>
        </p:blipFill>
        <p:spPr>
          <a:xfrm>
            <a:off x="7896117" y="4188145"/>
            <a:ext cx="962133" cy="68151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5.jpg"/><Relationship Id="rId2" Type="http://schemas.openxmlformats.org/officeDocument/2006/relationships/image" Target="../media/image7.png"/><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Text&#10;&#10;Description automatically generated" id="6" name="Google Shape;6;p18"/>
          <p:cNvPicPr preferRelativeResize="0"/>
          <p:nvPr/>
        </p:nvPicPr>
        <p:blipFill rotWithShape="1">
          <a:blip r:embed="rId1">
            <a:alphaModFix/>
          </a:blip>
          <a:srcRect b="0" l="0" r="0" t="0"/>
          <a:stretch/>
        </p:blipFill>
        <p:spPr>
          <a:xfrm rot="10800000">
            <a:off x="0" y="-3"/>
            <a:ext cx="9144000" cy="5143501"/>
          </a:xfrm>
          <a:prstGeom prst="rect">
            <a:avLst/>
          </a:prstGeom>
          <a:noFill/>
          <a:ln>
            <a:noFill/>
          </a:ln>
        </p:spPr>
      </p:pic>
      <p:sp>
        <p:nvSpPr>
          <p:cNvPr id="7" name="Google Shape;7;p1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8"/>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pic>
        <p:nvPicPr>
          <p:cNvPr descr="Text&#10;&#10;Description automatically generated" id="78" name="Google Shape;78;p21"/>
          <p:cNvPicPr preferRelativeResize="0"/>
          <p:nvPr/>
        </p:nvPicPr>
        <p:blipFill rotWithShape="1">
          <a:blip r:embed="rId1">
            <a:alphaModFix/>
          </a:blip>
          <a:srcRect b="0" l="0" r="0" t="0"/>
          <a:stretch/>
        </p:blipFill>
        <p:spPr>
          <a:xfrm rot="10800000">
            <a:off x="0" y="-3"/>
            <a:ext cx="9144000" cy="5143501"/>
          </a:xfrm>
          <a:prstGeom prst="rect">
            <a:avLst/>
          </a:prstGeom>
          <a:noFill/>
          <a:ln>
            <a:noFill/>
          </a:ln>
        </p:spPr>
      </p:pic>
      <p:sp>
        <p:nvSpPr>
          <p:cNvPr id="79" name="Google Shape;79;p2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0" name="Google Shape;80;p2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1" name="Google Shape;81;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2" name="Google Shape;82;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21"/>
          <p:cNvPicPr preferRelativeResize="0"/>
          <p:nvPr/>
        </p:nvPicPr>
        <p:blipFill rotWithShape="1">
          <a:blip r:embed="rId2">
            <a:alphaModFix/>
          </a:blip>
          <a:srcRect b="0" l="0" r="0" t="0"/>
          <a:stretch/>
        </p:blipFill>
        <p:spPr>
          <a:xfrm>
            <a:off x="7896117" y="4188145"/>
            <a:ext cx="962133" cy="6815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26.png"/><Relationship Id="rId12"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23.png"/><Relationship Id="rId9"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48.jpg"/><Relationship Id="rId4" Type="http://schemas.openxmlformats.org/officeDocument/2006/relationships/image" Target="../media/image36.png"/><Relationship Id="rId5" Type="http://schemas.openxmlformats.org/officeDocument/2006/relationships/image" Target="../media/image47.png"/><Relationship Id="rId6"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
          <p:cNvSpPr/>
          <p:nvPr/>
        </p:nvSpPr>
        <p:spPr>
          <a:xfrm>
            <a:off x="257875" y="2899200"/>
            <a:ext cx="3190200" cy="1538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252A22"/>
                </a:solidFill>
                <a:latin typeface="Montserrat"/>
                <a:ea typeface="Montserrat"/>
                <a:cs typeface="Montserrat"/>
                <a:sym typeface="Montserrat"/>
              </a:rPr>
              <a:t>Curious About AI/ML?</a:t>
            </a:r>
            <a:endParaRPr b="1" sz="1800">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i="1" lang="en">
                <a:solidFill>
                  <a:srgbClr val="252A22"/>
                </a:solidFill>
                <a:latin typeface="Montserrat"/>
                <a:ea typeface="Montserrat"/>
                <a:cs typeface="Montserrat"/>
                <a:sym typeface="Montserrat"/>
              </a:rPr>
              <a:t>Steps Towards Adoption</a:t>
            </a:r>
            <a:r>
              <a:rPr b="1" lang="en" sz="1600">
                <a:solidFill>
                  <a:srgbClr val="252A22"/>
                </a:solidFill>
                <a:latin typeface="Montserrat"/>
                <a:ea typeface="Montserrat"/>
                <a:cs typeface="Montserrat"/>
                <a:sym typeface="Montserrat"/>
              </a:rPr>
              <a:t> </a:t>
            </a:r>
            <a:endParaRPr b="1" i="0" sz="16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600">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600">
                <a:solidFill>
                  <a:srgbClr val="252A22"/>
                </a:solidFill>
                <a:latin typeface="Montserrat"/>
                <a:ea typeface="Montserrat"/>
                <a:cs typeface="Montserrat"/>
                <a:sym typeface="Montserrat"/>
              </a:rPr>
              <a:t>Presented by ISAIC</a:t>
            </a:r>
            <a:endParaRPr b="0" i="0" sz="1400" u="none" cap="none" strike="noStrike">
              <a:solidFill>
                <a:srgbClr val="252A2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
          <p:cNvSpPr txBox="1"/>
          <p:nvPr>
            <p:ph type="title"/>
          </p:nvPr>
        </p:nvSpPr>
        <p:spPr>
          <a:xfrm>
            <a:off x="539695" y="600375"/>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t/>
            </a:r>
            <a:endParaRPr sz="2200"/>
          </a:p>
          <a:p>
            <a:pPr indent="0" lvl="0" marL="0" rtl="0" algn="l">
              <a:lnSpc>
                <a:spcPct val="90000"/>
              </a:lnSpc>
              <a:spcBef>
                <a:spcPts val="0"/>
              </a:spcBef>
              <a:spcAft>
                <a:spcPts val="0"/>
              </a:spcAft>
              <a:buSzPts val="2400"/>
              <a:buNone/>
            </a:pPr>
            <a:r>
              <a:t/>
            </a:r>
            <a:endParaRPr sz="1700">
              <a:solidFill>
                <a:srgbClr val="FF0000"/>
              </a:solidFill>
            </a:endParaRPr>
          </a:p>
        </p:txBody>
      </p:sp>
      <p:sp>
        <p:nvSpPr>
          <p:cNvPr id="247" name="Google Shape;247;p3"/>
          <p:cNvSpPr/>
          <p:nvPr/>
        </p:nvSpPr>
        <p:spPr>
          <a:xfrm>
            <a:off x="8064750" y="4155425"/>
            <a:ext cx="654000" cy="67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
          <p:cNvPicPr preferRelativeResize="0"/>
          <p:nvPr/>
        </p:nvPicPr>
        <p:blipFill>
          <a:blip r:embed="rId3">
            <a:alphaModFix/>
          </a:blip>
          <a:stretch>
            <a:fillRect/>
          </a:stretch>
        </p:blipFill>
        <p:spPr>
          <a:xfrm>
            <a:off x="1027350" y="228725"/>
            <a:ext cx="6635105" cy="49147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g114952c78b6_0_1"/>
          <p:cNvSpPr txBox="1"/>
          <p:nvPr>
            <p:ph idx="1" type="body"/>
          </p:nvPr>
        </p:nvSpPr>
        <p:spPr>
          <a:xfrm>
            <a:off x="1328025" y="1881553"/>
            <a:ext cx="3243900" cy="15474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254" name="Google Shape;254;g114952c78b6_0_1"/>
          <p:cNvSpPr txBox="1"/>
          <p:nvPr>
            <p:ph idx="2" type="body"/>
          </p:nvPr>
        </p:nvSpPr>
        <p:spPr>
          <a:xfrm>
            <a:off x="4795361" y="1535659"/>
            <a:ext cx="3569700" cy="27546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255" name="Google Shape;255;g114952c78b6_0_1"/>
          <p:cNvSpPr txBox="1"/>
          <p:nvPr>
            <p:ph type="title"/>
          </p:nvPr>
        </p:nvSpPr>
        <p:spPr>
          <a:xfrm>
            <a:off x="571500" y="579457"/>
            <a:ext cx="8001000" cy="474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Similarities to Maslow’s hierarchy of needs</a:t>
            </a:r>
            <a:endParaRPr/>
          </a:p>
        </p:txBody>
      </p:sp>
      <p:pic>
        <p:nvPicPr>
          <p:cNvPr id="256" name="Google Shape;256;g114952c78b6_0_1"/>
          <p:cNvPicPr preferRelativeResize="0"/>
          <p:nvPr/>
        </p:nvPicPr>
        <p:blipFill>
          <a:blip r:embed="rId3">
            <a:alphaModFix/>
          </a:blip>
          <a:stretch>
            <a:fillRect/>
          </a:stretch>
        </p:blipFill>
        <p:spPr>
          <a:xfrm>
            <a:off x="4714497" y="1479925"/>
            <a:ext cx="4429501" cy="3295775"/>
          </a:xfrm>
          <a:prstGeom prst="rect">
            <a:avLst/>
          </a:prstGeom>
          <a:noFill/>
          <a:ln>
            <a:noFill/>
          </a:ln>
        </p:spPr>
      </p:pic>
      <p:pic>
        <p:nvPicPr>
          <p:cNvPr id="257" name="Google Shape;257;g114952c78b6_0_1"/>
          <p:cNvPicPr preferRelativeResize="0"/>
          <p:nvPr/>
        </p:nvPicPr>
        <p:blipFill>
          <a:blip r:embed="rId4">
            <a:alphaModFix/>
          </a:blip>
          <a:stretch>
            <a:fillRect/>
          </a:stretch>
        </p:blipFill>
        <p:spPr>
          <a:xfrm>
            <a:off x="509400" y="1438300"/>
            <a:ext cx="3953224" cy="3379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16aaf28986_0_276"/>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263" name="Google Shape;263;g116aaf28986_0_276"/>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Data Collection</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16aaf28986_0_44"/>
          <p:cNvSpPr txBox="1"/>
          <p:nvPr>
            <p:ph type="title"/>
          </p:nvPr>
        </p:nvSpPr>
        <p:spPr>
          <a:xfrm>
            <a:off x="539695" y="600375"/>
            <a:ext cx="8001000" cy="47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
              <a:t>Data is the New Gold Rush </a:t>
            </a:r>
            <a:endParaRPr sz="1700">
              <a:solidFill>
                <a:srgbClr val="FF0000"/>
              </a:solidFill>
            </a:endParaRPr>
          </a:p>
        </p:txBody>
      </p:sp>
      <p:sp>
        <p:nvSpPr>
          <p:cNvPr id="269" name="Google Shape;269;g116aaf28986_0_44"/>
          <p:cNvSpPr txBox="1"/>
          <p:nvPr>
            <p:ph type="title"/>
          </p:nvPr>
        </p:nvSpPr>
        <p:spPr>
          <a:xfrm>
            <a:off x="-5" y="4360100"/>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1400"/>
              <a:t>Data Collection</a:t>
            </a:r>
            <a:endParaRPr sz="900">
              <a:solidFill>
                <a:srgbClr val="FF0000"/>
              </a:solidFill>
            </a:endParaRPr>
          </a:p>
        </p:txBody>
      </p:sp>
      <p:sp>
        <p:nvSpPr>
          <p:cNvPr id="270" name="Google Shape;270;g116aaf28986_0_44"/>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16aaf28986_0_44"/>
          <p:cNvSpPr/>
          <p:nvPr/>
        </p:nvSpPr>
        <p:spPr>
          <a:xfrm rot="5400000">
            <a:off x="10665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72" name="Google Shape;272;g116aaf28986_0_44"/>
          <p:cNvSpPr/>
          <p:nvPr/>
        </p:nvSpPr>
        <p:spPr>
          <a:xfrm>
            <a:off x="116925" y="478707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73" name="Google Shape;273;g116aaf28986_0_44"/>
          <p:cNvSpPr/>
          <p:nvPr/>
        </p:nvSpPr>
        <p:spPr>
          <a:xfrm rot="5400000">
            <a:off x="18633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74" name="Google Shape;274;g116aaf28986_0_44"/>
          <p:cNvSpPr/>
          <p:nvPr/>
        </p:nvSpPr>
        <p:spPr>
          <a:xfrm rot="5400000">
            <a:off x="26601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75" name="Google Shape;275;g116aaf28986_0_44"/>
          <p:cNvSpPr/>
          <p:nvPr/>
        </p:nvSpPr>
        <p:spPr>
          <a:xfrm rot="5400000">
            <a:off x="34569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76" name="Google Shape;276;g116aaf28986_0_44"/>
          <p:cNvSpPr/>
          <p:nvPr/>
        </p:nvSpPr>
        <p:spPr>
          <a:xfrm rot="5400000">
            <a:off x="42537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77" name="Google Shape;277;g116aaf28986_0_44"/>
          <p:cNvSpPr txBox="1"/>
          <p:nvPr/>
        </p:nvSpPr>
        <p:spPr>
          <a:xfrm>
            <a:off x="5798625" y="4449350"/>
            <a:ext cx="209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Source: IDC’s Data Age 2025 study, sponsored by Seagate</a:t>
            </a:r>
            <a:endParaRPr sz="1000">
              <a:latin typeface="Montserrat"/>
              <a:ea typeface="Montserrat"/>
              <a:cs typeface="Montserrat"/>
              <a:sym typeface="Montserrat"/>
            </a:endParaRPr>
          </a:p>
        </p:txBody>
      </p:sp>
      <p:pic>
        <p:nvPicPr>
          <p:cNvPr id="278" name="Google Shape;278;g116aaf28986_0_44"/>
          <p:cNvPicPr preferRelativeResize="0"/>
          <p:nvPr/>
        </p:nvPicPr>
        <p:blipFill>
          <a:blip r:embed="rId3">
            <a:alphaModFix/>
          </a:blip>
          <a:stretch>
            <a:fillRect/>
          </a:stretch>
        </p:blipFill>
        <p:spPr>
          <a:xfrm>
            <a:off x="1644738" y="1379775"/>
            <a:ext cx="6528031" cy="2980327"/>
          </a:xfrm>
          <a:prstGeom prst="rect">
            <a:avLst/>
          </a:prstGeom>
          <a:noFill/>
          <a:ln>
            <a:noFill/>
          </a:ln>
        </p:spPr>
      </p:pic>
      <p:sp>
        <p:nvSpPr>
          <p:cNvPr id="279" name="Google Shape;279;g116aaf28986_0_44"/>
          <p:cNvSpPr txBox="1"/>
          <p:nvPr/>
        </p:nvSpPr>
        <p:spPr>
          <a:xfrm rot="-5400000">
            <a:off x="1235600" y="1700789"/>
            <a:ext cx="950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(1,000,000 TB)</a:t>
            </a:r>
            <a:endParaRPr sz="8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16aaf28986_0_69"/>
          <p:cNvSpPr txBox="1"/>
          <p:nvPr>
            <p:ph type="title"/>
          </p:nvPr>
        </p:nvSpPr>
        <p:spPr>
          <a:xfrm>
            <a:off x="539695" y="600375"/>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2200"/>
              <a:t>Multi-faceted and Multi-source Data</a:t>
            </a:r>
            <a:endParaRPr sz="1700">
              <a:solidFill>
                <a:srgbClr val="FF0000"/>
              </a:solidFill>
            </a:endParaRPr>
          </a:p>
        </p:txBody>
      </p:sp>
      <p:sp>
        <p:nvSpPr>
          <p:cNvPr id="285" name="Google Shape;285;g116aaf28986_0_69"/>
          <p:cNvSpPr txBox="1"/>
          <p:nvPr>
            <p:ph type="title"/>
          </p:nvPr>
        </p:nvSpPr>
        <p:spPr>
          <a:xfrm>
            <a:off x="-5" y="4360100"/>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1400"/>
              <a:t>Data Collection</a:t>
            </a:r>
            <a:endParaRPr sz="900">
              <a:solidFill>
                <a:srgbClr val="FF0000"/>
              </a:solidFill>
            </a:endParaRPr>
          </a:p>
        </p:txBody>
      </p:sp>
      <p:sp>
        <p:nvSpPr>
          <p:cNvPr id="286" name="Google Shape;286;g116aaf28986_0_69"/>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116aaf28986_0_69"/>
          <p:cNvSpPr/>
          <p:nvPr/>
        </p:nvSpPr>
        <p:spPr>
          <a:xfrm rot="5400000">
            <a:off x="10665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88" name="Google Shape;288;g116aaf28986_0_69"/>
          <p:cNvSpPr/>
          <p:nvPr/>
        </p:nvSpPr>
        <p:spPr>
          <a:xfrm>
            <a:off x="116925" y="478707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89" name="Google Shape;289;g116aaf28986_0_69"/>
          <p:cNvSpPr/>
          <p:nvPr/>
        </p:nvSpPr>
        <p:spPr>
          <a:xfrm rot="5400000">
            <a:off x="18633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90" name="Google Shape;290;g116aaf28986_0_69"/>
          <p:cNvSpPr/>
          <p:nvPr/>
        </p:nvSpPr>
        <p:spPr>
          <a:xfrm rot="5400000">
            <a:off x="26601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91" name="Google Shape;291;g116aaf28986_0_69"/>
          <p:cNvSpPr/>
          <p:nvPr/>
        </p:nvSpPr>
        <p:spPr>
          <a:xfrm rot="5400000">
            <a:off x="34569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92" name="Google Shape;292;g116aaf28986_0_69"/>
          <p:cNvSpPr/>
          <p:nvPr/>
        </p:nvSpPr>
        <p:spPr>
          <a:xfrm rot="5400000">
            <a:off x="42537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293" name="Google Shape;293;g116aaf28986_0_69"/>
          <p:cNvSpPr txBox="1"/>
          <p:nvPr/>
        </p:nvSpPr>
        <p:spPr>
          <a:xfrm>
            <a:off x="5847300" y="4662575"/>
            <a:ext cx="209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Source: TechTarget</a:t>
            </a:r>
            <a:endParaRPr sz="1000">
              <a:latin typeface="Montserrat"/>
              <a:ea typeface="Montserrat"/>
              <a:cs typeface="Montserrat"/>
              <a:sym typeface="Montserrat"/>
            </a:endParaRPr>
          </a:p>
        </p:txBody>
      </p:sp>
      <p:pic>
        <p:nvPicPr>
          <p:cNvPr id="294" name="Google Shape;294;g116aaf28986_0_69"/>
          <p:cNvPicPr preferRelativeResize="0"/>
          <p:nvPr/>
        </p:nvPicPr>
        <p:blipFill>
          <a:blip r:embed="rId3">
            <a:alphaModFix/>
          </a:blip>
          <a:stretch>
            <a:fillRect/>
          </a:stretch>
        </p:blipFill>
        <p:spPr>
          <a:xfrm>
            <a:off x="3097338" y="1440863"/>
            <a:ext cx="2885736" cy="2980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16aaf28986_0_16"/>
          <p:cNvSpPr txBox="1"/>
          <p:nvPr>
            <p:ph type="title"/>
          </p:nvPr>
        </p:nvSpPr>
        <p:spPr>
          <a:xfrm>
            <a:off x="539695" y="600375"/>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2200"/>
              <a:t>Challenges in Data Collection: The 5V </a:t>
            </a:r>
            <a:r>
              <a:rPr lang="en" sz="2200"/>
              <a:t>Scheme</a:t>
            </a:r>
            <a:endParaRPr sz="1700">
              <a:solidFill>
                <a:srgbClr val="FF0000"/>
              </a:solidFill>
            </a:endParaRPr>
          </a:p>
        </p:txBody>
      </p:sp>
      <p:sp>
        <p:nvSpPr>
          <p:cNvPr id="300" name="Google Shape;300;g116aaf28986_0_16"/>
          <p:cNvSpPr txBox="1"/>
          <p:nvPr/>
        </p:nvSpPr>
        <p:spPr>
          <a:xfrm>
            <a:off x="950250" y="1435775"/>
            <a:ext cx="7179900" cy="133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lang="en" sz="1500">
                <a:solidFill>
                  <a:srgbClr val="121212"/>
                </a:solidFill>
                <a:latin typeface="Montserrat"/>
                <a:ea typeface="Montserrat"/>
                <a:cs typeface="Montserrat"/>
                <a:sym typeface="Montserrat"/>
              </a:rPr>
              <a:t>Volume</a:t>
            </a:r>
            <a:endParaRPr sz="1500">
              <a:solidFill>
                <a:srgbClr val="121212"/>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500">
                <a:solidFill>
                  <a:srgbClr val="121212"/>
                </a:solidFill>
                <a:latin typeface="Montserrat"/>
                <a:ea typeface="Montserrat"/>
                <a:cs typeface="Montserrat"/>
                <a:sym typeface="Montserrat"/>
              </a:rPr>
              <a:t>Velocity</a:t>
            </a:r>
            <a:endParaRPr sz="1500">
              <a:solidFill>
                <a:srgbClr val="121212"/>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500">
                <a:solidFill>
                  <a:srgbClr val="121212"/>
                </a:solidFill>
                <a:latin typeface="Montserrat"/>
                <a:ea typeface="Montserrat"/>
                <a:cs typeface="Montserrat"/>
                <a:sym typeface="Montserrat"/>
              </a:rPr>
              <a:t>Variety</a:t>
            </a:r>
            <a:endParaRPr sz="1500">
              <a:solidFill>
                <a:srgbClr val="121212"/>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500">
                <a:solidFill>
                  <a:srgbClr val="121212"/>
                </a:solidFill>
                <a:latin typeface="Montserrat"/>
                <a:ea typeface="Montserrat"/>
                <a:cs typeface="Montserrat"/>
                <a:sym typeface="Montserrat"/>
              </a:rPr>
              <a:t>Veracity</a:t>
            </a:r>
            <a:endParaRPr sz="1500">
              <a:solidFill>
                <a:srgbClr val="121212"/>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500">
                <a:solidFill>
                  <a:srgbClr val="121212"/>
                </a:solidFill>
                <a:latin typeface="Montserrat"/>
                <a:ea typeface="Montserrat"/>
                <a:cs typeface="Montserrat"/>
                <a:sym typeface="Montserrat"/>
              </a:rPr>
              <a:t>Value </a:t>
            </a:r>
            <a:endParaRPr sz="1500">
              <a:solidFill>
                <a:srgbClr val="121212"/>
              </a:solidFill>
              <a:highlight>
                <a:srgbClr val="FFFFFF"/>
              </a:highlight>
            </a:endParaRPr>
          </a:p>
        </p:txBody>
      </p:sp>
      <p:sp>
        <p:nvSpPr>
          <p:cNvPr id="301" name="Google Shape;301;g116aaf28986_0_16"/>
          <p:cNvSpPr txBox="1"/>
          <p:nvPr>
            <p:ph type="title"/>
          </p:nvPr>
        </p:nvSpPr>
        <p:spPr>
          <a:xfrm>
            <a:off x="-5" y="4360100"/>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1400"/>
              <a:t>Data Collection</a:t>
            </a:r>
            <a:endParaRPr sz="900">
              <a:solidFill>
                <a:srgbClr val="FF0000"/>
              </a:solidFill>
            </a:endParaRPr>
          </a:p>
        </p:txBody>
      </p:sp>
      <p:sp>
        <p:nvSpPr>
          <p:cNvPr id="302" name="Google Shape;302;g116aaf28986_0_16"/>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116aaf28986_0_16"/>
          <p:cNvSpPr/>
          <p:nvPr/>
        </p:nvSpPr>
        <p:spPr>
          <a:xfrm rot="5400000">
            <a:off x="10665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04" name="Google Shape;304;g116aaf28986_0_16"/>
          <p:cNvSpPr/>
          <p:nvPr/>
        </p:nvSpPr>
        <p:spPr>
          <a:xfrm>
            <a:off x="116925" y="478707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05" name="Google Shape;305;g116aaf28986_0_16"/>
          <p:cNvSpPr/>
          <p:nvPr/>
        </p:nvSpPr>
        <p:spPr>
          <a:xfrm rot="5400000">
            <a:off x="18633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06" name="Google Shape;306;g116aaf28986_0_16"/>
          <p:cNvSpPr/>
          <p:nvPr/>
        </p:nvSpPr>
        <p:spPr>
          <a:xfrm rot="5400000">
            <a:off x="26601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07" name="Google Shape;307;g116aaf28986_0_16"/>
          <p:cNvSpPr/>
          <p:nvPr/>
        </p:nvSpPr>
        <p:spPr>
          <a:xfrm rot="5400000">
            <a:off x="34569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08" name="Google Shape;308;g116aaf28986_0_16"/>
          <p:cNvSpPr/>
          <p:nvPr/>
        </p:nvSpPr>
        <p:spPr>
          <a:xfrm rot="5400000">
            <a:off x="42537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16aaf28986_0_31"/>
          <p:cNvSpPr txBox="1"/>
          <p:nvPr>
            <p:ph type="title"/>
          </p:nvPr>
        </p:nvSpPr>
        <p:spPr>
          <a:xfrm>
            <a:off x="539695" y="600375"/>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2200"/>
              <a:t>Other Data Challenges</a:t>
            </a:r>
            <a:endParaRPr sz="2200"/>
          </a:p>
          <a:p>
            <a:pPr indent="0" lvl="0" marL="0" rtl="0" algn="l">
              <a:lnSpc>
                <a:spcPct val="90000"/>
              </a:lnSpc>
              <a:spcBef>
                <a:spcPts val="0"/>
              </a:spcBef>
              <a:spcAft>
                <a:spcPts val="0"/>
              </a:spcAft>
              <a:buSzPts val="2400"/>
              <a:buNone/>
            </a:pPr>
            <a:r>
              <a:t/>
            </a:r>
            <a:endParaRPr sz="1700">
              <a:solidFill>
                <a:srgbClr val="FF0000"/>
              </a:solidFill>
            </a:endParaRPr>
          </a:p>
        </p:txBody>
      </p:sp>
      <p:sp>
        <p:nvSpPr>
          <p:cNvPr id="314" name="Google Shape;314;g116aaf28986_0_31"/>
          <p:cNvSpPr txBox="1"/>
          <p:nvPr>
            <p:ph type="title"/>
          </p:nvPr>
        </p:nvSpPr>
        <p:spPr>
          <a:xfrm>
            <a:off x="-5" y="4360100"/>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1400"/>
              <a:t>Data Collection</a:t>
            </a:r>
            <a:endParaRPr sz="900">
              <a:solidFill>
                <a:srgbClr val="FF0000"/>
              </a:solidFill>
            </a:endParaRPr>
          </a:p>
        </p:txBody>
      </p:sp>
      <p:sp>
        <p:nvSpPr>
          <p:cNvPr id="315" name="Google Shape;315;g116aaf28986_0_31"/>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16aaf28986_0_31"/>
          <p:cNvSpPr/>
          <p:nvPr/>
        </p:nvSpPr>
        <p:spPr>
          <a:xfrm rot="5400000">
            <a:off x="10665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17" name="Google Shape;317;g116aaf28986_0_31"/>
          <p:cNvSpPr/>
          <p:nvPr/>
        </p:nvSpPr>
        <p:spPr>
          <a:xfrm>
            <a:off x="116925" y="478707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18" name="Google Shape;318;g116aaf28986_0_31"/>
          <p:cNvSpPr/>
          <p:nvPr/>
        </p:nvSpPr>
        <p:spPr>
          <a:xfrm rot="5400000">
            <a:off x="18633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19" name="Google Shape;319;g116aaf28986_0_31"/>
          <p:cNvSpPr/>
          <p:nvPr/>
        </p:nvSpPr>
        <p:spPr>
          <a:xfrm rot="5400000">
            <a:off x="26601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20" name="Google Shape;320;g116aaf28986_0_31"/>
          <p:cNvSpPr/>
          <p:nvPr/>
        </p:nvSpPr>
        <p:spPr>
          <a:xfrm rot="5400000">
            <a:off x="34569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21" name="Google Shape;321;g116aaf28986_0_31"/>
          <p:cNvSpPr/>
          <p:nvPr/>
        </p:nvSpPr>
        <p:spPr>
          <a:xfrm rot="5400000">
            <a:off x="42537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22" name="Google Shape;322;g116aaf28986_0_31"/>
          <p:cNvSpPr txBox="1"/>
          <p:nvPr/>
        </p:nvSpPr>
        <p:spPr>
          <a:xfrm>
            <a:off x="183600" y="1676400"/>
            <a:ext cx="3000000" cy="1800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lang="en" sz="1500">
                <a:solidFill>
                  <a:srgbClr val="121212"/>
                </a:solidFill>
                <a:latin typeface="Montserrat"/>
                <a:ea typeface="Montserrat"/>
                <a:cs typeface="Montserrat"/>
                <a:sym typeface="Montserrat"/>
              </a:rPr>
              <a:t>Storage</a:t>
            </a:r>
            <a:endParaRPr sz="1500">
              <a:solidFill>
                <a:srgbClr val="121212"/>
              </a:solidFill>
              <a:latin typeface="Montserrat"/>
              <a:ea typeface="Montserrat"/>
              <a:cs typeface="Montserrat"/>
              <a:sym typeface="Montserrat"/>
            </a:endParaRPr>
          </a:p>
          <a:p>
            <a:pPr indent="-323850" lvl="0" marL="457200" rtl="0" algn="l">
              <a:spcBef>
                <a:spcPts val="0"/>
              </a:spcBef>
              <a:spcAft>
                <a:spcPts val="0"/>
              </a:spcAft>
              <a:buClr>
                <a:srgbClr val="121212"/>
              </a:buClr>
              <a:buSzPts val="1500"/>
              <a:buFont typeface="Montserrat"/>
              <a:buChar char="●"/>
            </a:pPr>
            <a:r>
              <a:rPr lang="en" sz="1500">
                <a:solidFill>
                  <a:srgbClr val="121212"/>
                </a:solidFill>
                <a:latin typeface="Montserrat"/>
                <a:ea typeface="Montserrat"/>
                <a:cs typeface="Montserrat"/>
                <a:sym typeface="Montserrat"/>
              </a:rPr>
              <a:t>Privacy</a:t>
            </a:r>
            <a:endParaRPr sz="1500">
              <a:solidFill>
                <a:srgbClr val="121212"/>
              </a:solidFill>
              <a:latin typeface="Montserrat"/>
              <a:ea typeface="Montserrat"/>
              <a:cs typeface="Montserrat"/>
              <a:sym typeface="Montserrat"/>
            </a:endParaRPr>
          </a:p>
          <a:p>
            <a:pPr indent="-323850" lvl="0" marL="457200" rtl="0" algn="l">
              <a:spcBef>
                <a:spcPts val="0"/>
              </a:spcBef>
              <a:spcAft>
                <a:spcPts val="0"/>
              </a:spcAft>
              <a:buClr>
                <a:srgbClr val="121212"/>
              </a:buClr>
              <a:buSzPts val="1500"/>
              <a:buFont typeface="Montserrat"/>
              <a:buChar char="●"/>
            </a:pPr>
            <a:r>
              <a:rPr lang="en" sz="1500">
                <a:solidFill>
                  <a:srgbClr val="121212"/>
                </a:solidFill>
                <a:latin typeface="Montserrat"/>
                <a:ea typeface="Montserrat"/>
                <a:cs typeface="Montserrat"/>
                <a:sym typeface="Montserrat"/>
              </a:rPr>
              <a:t>Reality in the Field (lack of Connection in Rural Areas)</a:t>
            </a:r>
            <a:endParaRPr sz="1500">
              <a:solidFill>
                <a:srgbClr val="121212"/>
              </a:solidFill>
              <a:latin typeface="Montserrat"/>
              <a:ea typeface="Montserrat"/>
              <a:cs typeface="Montserrat"/>
              <a:sym typeface="Montserrat"/>
            </a:endParaRPr>
          </a:p>
          <a:p>
            <a:pPr indent="-323850" lvl="0" marL="457200" rtl="0" algn="l">
              <a:spcBef>
                <a:spcPts val="0"/>
              </a:spcBef>
              <a:spcAft>
                <a:spcPts val="0"/>
              </a:spcAft>
              <a:buClr>
                <a:srgbClr val="121212"/>
              </a:buClr>
              <a:buSzPts val="1500"/>
              <a:buFont typeface="Montserrat"/>
              <a:buChar char="●"/>
            </a:pPr>
            <a:r>
              <a:rPr lang="en" sz="1500">
                <a:solidFill>
                  <a:srgbClr val="121212"/>
                </a:solidFill>
                <a:latin typeface="Montserrat"/>
                <a:ea typeface="Montserrat"/>
                <a:cs typeface="Montserrat"/>
                <a:sym typeface="Montserrat"/>
              </a:rPr>
              <a:t>Cost of Expertise and Scarcity of Experts</a:t>
            </a:r>
            <a:endParaRPr sz="1500">
              <a:solidFill>
                <a:srgbClr val="121212"/>
              </a:solidFill>
              <a:latin typeface="Montserrat"/>
              <a:ea typeface="Montserrat"/>
              <a:cs typeface="Montserrat"/>
              <a:sym typeface="Montserrat"/>
            </a:endParaRPr>
          </a:p>
        </p:txBody>
      </p:sp>
      <p:pic>
        <p:nvPicPr>
          <p:cNvPr id="323" name="Google Shape;323;g116aaf28986_0_31"/>
          <p:cNvPicPr preferRelativeResize="0"/>
          <p:nvPr/>
        </p:nvPicPr>
        <p:blipFill>
          <a:blip r:embed="rId3">
            <a:alphaModFix/>
          </a:blip>
          <a:stretch>
            <a:fillRect/>
          </a:stretch>
        </p:blipFill>
        <p:spPr>
          <a:xfrm>
            <a:off x="3336000" y="1455975"/>
            <a:ext cx="4555003" cy="2980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16aaf28986_2_9"/>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329" name="Google Shape;329;g116aaf28986_2_9"/>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Data Storage</a:t>
            </a:r>
            <a:endParaRPr b="0" i="0" sz="2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29b0f53801_0_5"/>
          <p:cNvSpPr txBox="1"/>
          <p:nvPr/>
        </p:nvSpPr>
        <p:spPr>
          <a:xfrm>
            <a:off x="1132050" y="2017650"/>
            <a:ext cx="687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Calibri"/>
                <a:ea typeface="Calibri"/>
                <a:cs typeface="Calibri"/>
                <a:sym typeface="Calibri"/>
              </a:rPr>
              <a:t>PollEv.com/isaic712</a:t>
            </a:r>
            <a:endParaRPr sz="6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16aaf28986_0_82"/>
          <p:cNvSpPr txBox="1"/>
          <p:nvPr>
            <p:ph type="title"/>
          </p:nvPr>
        </p:nvSpPr>
        <p:spPr>
          <a:xfrm>
            <a:off x="615300" y="434150"/>
            <a:ext cx="7752900" cy="719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2400">
                <a:solidFill>
                  <a:srgbClr val="252A22"/>
                </a:solidFill>
                <a:latin typeface="Montserrat"/>
                <a:ea typeface="Montserrat"/>
                <a:cs typeface="Montserrat"/>
                <a:sym typeface="Montserrat"/>
              </a:rPr>
              <a:t>Options for Infrastructure and Data Storage</a:t>
            </a:r>
            <a:endParaRPr sz="2200">
              <a:latin typeface="Montserrat"/>
              <a:ea typeface="Montserrat"/>
              <a:cs typeface="Montserrat"/>
              <a:sym typeface="Montserrat"/>
            </a:endParaRPr>
          </a:p>
        </p:txBody>
      </p:sp>
      <p:sp>
        <p:nvSpPr>
          <p:cNvPr id="340" name="Google Shape;340;g116aaf28986_0_82"/>
          <p:cNvSpPr/>
          <p:nvPr/>
        </p:nvSpPr>
        <p:spPr>
          <a:xfrm>
            <a:off x="8054725" y="4300925"/>
            <a:ext cx="846900" cy="49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1" name="Google Shape;341;g116aaf28986_0_82"/>
          <p:cNvSpPr txBox="1"/>
          <p:nvPr/>
        </p:nvSpPr>
        <p:spPr>
          <a:xfrm>
            <a:off x="5776913" y="2111357"/>
            <a:ext cx="587100" cy="2424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FFFFF"/>
              </a:buClr>
              <a:buSzPts val="1400"/>
              <a:buFont typeface="Century Gothic"/>
              <a:buNone/>
            </a:pPr>
            <a:r>
              <a:rPr b="0" i="0" lang="en" sz="1400" u="none" cap="none" strike="noStrike">
                <a:solidFill>
                  <a:srgbClr val="FFFFFF"/>
                </a:solidFill>
                <a:latin typeface="Century Gothic"/>
                <a:ea typeface="Century Gothic"/>
                <a:cs typeface="Century Gothic"/>
                <a:sym typeface="Century Gothic"/>
              </a:rPr>
              <a:t>OTT</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342" name="Google Shape;342;g116aaf28986_0_82"/>
          <p:cNvSpPr/>
          <p:nvPr/>
        </p:nvSpPr>
        <p:spPr>
          <a:xfrm>
            <a:off x="704850" y="1133725"/>
            <a:ext cx="3655500" cy="1635000"/>
          </a:xfrm>
          <a:prstGeom prst="roundRect">
            <a:avLst>
              <a:gd fmla="val 16667" name="adj"/>
            </a:avLst>
          </a:prstGeom>
          <a:solidFill>
            <a:schemeClr val="lt1"/>
          </a:solidFill>
          <a:ln cap="flat" cmpd="sng" w="25400">
            <a:solidFill>
              <a:srgbClr val="5ED0E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116aaf28986_0_82"/>
          <p:cNvSpPr txBox="1"/>
          <p:nvPr>
            <p:ph idx="1" type="body"/>
          </p:nvPr>
        </p:nvSpPr>
        <p:spPr>
          <a:xfrm>
            <a:off x="796350" y="1181050"/>
            <a:ext cx="3561900" cy="15954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300">
                <a:solidFill>
                  <a:srgbClr val="000000"/>
                </a:solidFill>
                <a:latin typeface="Montserrat"/>
                <a:ea typeface="Montserrat"/>
                <a:cs typeface="Montserrat"/>
                <a:sym typeface="Montserrat"/>
              </a:rPr>
              <a:t>On-premises, Co-location</a:t>
            </a:r>
            <a:endParaRPr b="1" sz="1300">
              <a:solidFill>
                <a:srgbClr val="000000"/>
              </a:solidFill>
              <a:latin typeface="Montserrat"/>
              <a:ea typeface="Montserrat"/>
              <a:cs typeface="Montserrat"/>
              <a:sym typeface="Montserrat"/>
            </a:endParaRPr>
          </a:p>
          <a:p>
            <a:pPr indent="-311150" lvl="0" marL="457200" rtl="0" algn="l">
              <a:lnSpc>
                <a:spcPct val="110000"/>
              </a:lnSpc>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Purchased hardware/infrastructure becomes obsolete</a:t>
            </a:r>
            <a:endParaRPr sz="1300">
              <a:solidFill>
                <a:srgbClr val="000000"/>
              </a:solidFill>
              <a:latin typeface="Montserrat"/>
              <a:ea typeface="Montserrat"/>
              <a:cs typeface="Montserrat"/>
              <a:sym typeface="Montserrat"/>
            </a:endParaRPr>
          </a:p>
          <a:p>
            <a:pPr indent="-311150" lvl="0" marL="457200" rtl="0" algn="l">
              <a:lnSpc>
                <a:spcPct val="110000"/>
              </a:lnSpc>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Hard upkeep &amp; scale (human resources, capital, space)</a:t>
            </a:r>
            <a:endParaRPr sz="1300">
              <a:solidFill>
                <a:srgbClr val="000000"/>
              </a:solidFill>
              <a:latin typeface="Montserrat"/>
              <a:ea typeface="Montserrat"/>
              <a:cs typeface="Montserrat"/>
              <a:sym typeface="Montserrat"/>
            </a:endParaRPr>
          </a:p>
          <a:p>
            <a:pPr indent="-311150" lvl="0" marL="457200" rtl="0" algn="l">
              <a:lnSpc>
                <a:spcPct val="110000"/>
              </a:lnSpc>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Cost due to speed of evolution &amp; intermittent use</a:t>
            </a:r>
            <a:endParaRPr b="1" sz="2000"/>
          </a:p>
        </p:txBody>
      </p:sp>
      <p:sp>
        <p:nvSpPr>
          <p:cNvPr id="344" name="Google Shape;344;g116aaf28986_0_82"/>
          <p:cNvSpPr/>
          <p:nvPr/>
        </p:nvSpPr>
        <p:spPr>
          <a:xfrm>
            <a:off x="4895850" y="1148860"/>
            <a:ext cx="3352200" cy="1595400"/>
          </a:xfrm>
          <a:prstGeom prst="roundRect">
            <a:avLst>
              <a:gd fmla="val 16667" name="adj"/>
            </a:avLst>
          </a:prstGeom>
          <a:solidFill>
            <a:schemeClr val="lt1"/>
          </a:solidFill>
          <a:ln cap="flat" cmpd="sng" w="25400">
            <a:solidFill>
              <a:srgbClr val="26C6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116aaf28986_0_82"/>
          <p:cNvSpPr txBox="1"/>
          <p:nvPr>
            <p:ph idx="1" type="body"/>
          </p:nvPr>
        </p:nvSpPr>
        <p:spPr>
          <a:xfrm>
            <a:off x="4994775" y="1223035"/>
            <a:ext cx="3253200" cy="15015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400">
                <a:solidFill>
                  <a:srgbClr val="000000"/>
                </a:solidFill>
                <a:latin typeface="Montserrat"/>
                <a:ea typeface="Montserrat"/>
                <a:cs typeface="Montserrat"/>
                <a:sym typeface="Montserrat"/>
              </a:rPr>
              <a:t>Local providers</a:t>
            </a:r>
            <a:endParaRPr b="1"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Relationship-based support</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No lock-in or hidden charges </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Scalability &amp; secure</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I.P. is Yours, data sovereignty</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Less risk, no maintenance</a:t>
            </a:r>
            <a:endParaRPr sz="1400">
              <a:solidFill>
                <a:srgbClr val="000000"/>
              </a:solidFill>
              <a:latin typeface="Montserrat"/>
              <a:ea typeface="Montserrat"/>
              <a:cs typeface="Montserrat"/>
              <a:sym typeface="Montserrat"/>
            </a:endParaRPr>
          </a:p>
        </p:txBody>
      </p:sp>
      <p:pic>
        <p:nvPicPr>
          <p:cNvPr id="346" name="Google Shape;346;g116aaf28986_0_82"/>
          <p:cNvPicPr preferRelativeResize="0"/>
          <p:nvPr/>
        </p:nvPicPr>
        <p:blipFill rotWithShape="1">
          <a:blip r:embed="rId3">
            <a:alphaModFix/>
          </a:blip>
          <a:srcRect b="0" l="0" r="0" t="0"/>
          <a:stretch/>
        </p:blipFill>
        <p:spPr>
          <a:xfrm>
            <a:off x="7302524" y="1223045"/>
            <a:ext cx="387834" cy="196226"/>
          </a:xfrm>
          <a:prstGeom prst="rect">
            <a:avLst/>
          </a:prstGeom>
          <a:noFill/>
          <a:ln>
            <a:noFill/>
          </a:ln>
        </p:spPr>
      </p:pic>
      <p:sp>
        <p:nvSpPr>
          <p:cNvPr id="347" name="Google Shape;347;g116aaf28986_0_82"/>
          <p:cNvSpPr/>
          <p:nvPr/>
        </p:nvSpPr>
        <p:spPr>
          <a:xfrm>
            <a:off x="4895850" y="2778026"/>
            <a:ext cx="3352200" cy="1595400"/>
          </a:xfrm>
          <a:prstGeom prst="roundRect">
            <a:avLst>
              <a:gd fmla="val 16667" name="adj"/>
            </a:avLst>
          </a:prstGeom>
          <a:solidFill>
            <a:schemeClr val="lt1"/>
          </a:solidFill>
          <a:ln cap="flat" cmpd="sng" w="25400">
            <a:solidFill>
              <a:srgbClr val="26C6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116aaf28986_0_82"/>
          <p:cNvSpPr/>
          <p:nvPr/>
        </p:nvSpPr>
        <p:spPr>
          <a:xfrm>
            <a:off x="712075" y="2803650"/>
            <a:ext cx="3655500" cy="1595400"/>
          </a:xfrm>
          <a:prstGeom prst="roundRect">
            <a:avLst>
              <a:gd fmla="val 16667" name="adj"/>
            </a:avLst>
          </a:prstGeom>
          <a:solidFill>
            <a:schemeClr val="lt1"/>
          </a:solidFill>
          <a:ln cap="flat" cmpd="sng" w="25400">
            <a:solidFill>
              <a:srgbClr val="5ED0E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116aaf28986_0_82"/>
          <p:cNvSpPr txBox="1"/>
          <p:nvPr>
            <p:ph idx="1" type="body"/>
          </p:nvPr>
        </p:nvSpPr>
        <p:spPr>
          <a:xfrm>
            <a:off x="816925" y="2933809"/>
            <a:ext cx="3352200" cy="13263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400">
                <a:solidFill>
                  <a:srgbClr val="000000"/>
                </a:solidFill>
                <a:latin typeface="Montserrat"/>
                <a:ea typeface="Montserrat"/>
                <a:cs typeface="Montserrat"/>
                <a:sym typeface="Montserrat"/>
              </a:rPr>
              <a:t>Enterprises</a:t>
            </a:r>
            <a:endParaRPr b="1"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Platform effect</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Switching costs</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Unpredictable costs</a:t>
            </a:r>
            <a:endParaRPr sz="1400">
              <a:solidFill>
                <a:srgbClr val="000000"/>
              </a:solidFill>
              <a:latin typeface="Montserrat"/>
              <a:ea typeface="Montserrat"/>
              <a:cs typeface="Montserrat"/>
              <a:sym typeface="Montserrat"/>
            </a:endParaRPr>
          </a:p>
          <a:p>
            <a:pPr indent="-317500" lvl="0" marL="457200" rtl="0" algn="l">
              <a:lnSpc>
                <a:spcPct val="110000"/>
              </a:lnSpc>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Automated support</a:t>
            </a:r>
            <a:endParaRPr b="1"/>
          </a:p>
        </p:txBody>
      </p:sp>
      <p:sp>
        <p:nvSpPr>
          <p:cNvPr id="350" name="Google Shape;350;g116aaf28986_0_82"/>
          <p:cNvSpPr txBox="1"/>
          <p:nvPr>
            <p:ph idx="1" type="body"/>
          </p:nvPr>
        </p:nvSpPr>
        <p:spPr>
          <a:xfrm>
            <a:off x="4994775" y="2852201"/>
            <a:ext cx="3169800" cy="14007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400"/>
              <a:buNone/>
            </a:pPr>
            <a:r>
              <a:rPr b="1" lang="en" sz="1400">
                <a:solidFill>
                  <a:srgbClr val="000000"/>
                </a:solidFill>
                <a:latin typeface="Montserrat"/>
                <a:ea typeface="Montserrat"/>
                <a:cs typeface="Montserrat"/>
                <a:sym typeface="Montserrat"/>
              </a:rPr>
              <a:t>Research compute</a:t>
            </a:r>
            <a:endParaRPr b="1" sz="1400">
              <a:solidFill>
                <a:srgbClr val="000000"/>
              </a:solidFill>
              <a:latin typeface="Montserrat"/>
              <a:ea typeface="Montserrat"/>
              <a:cs typeface="Montserrat"/>
              <a:sym typeface="Montserrat"/>
            </a:endParaRPr>
          </a:p>
          <a:p>
            <a:pPr indent="-304800" lvl="0" marL="457200" rtl="0" algn="l">
              <a:lnSpc>
                <a:spcPct val="11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Mostly for researchers</a:t>
            </a:r>
            <a:endParaRPr sz="1200">
              <a:solidFill>
                <a:srgbClr val="000000"/>
              </a:solidFill>
              <a:latin typeface="Montserrat"/>
              <a:ea typeface="Montserrat"/>
              <a:cs typeface="Montserrat"/>
              <a:sym typeface="Montserrat"/>
            </a:endParaRPr>
          </a:p>
          <a:p>
            <a:pPr indent="-304800" lvl="0" marL="457200" rtl="0" algn="l">
              <a:lnSpc>
                <a:spcPct val="11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Scheduled </a:t>
            </a:r>
            <a:endParaRPr sz="1200">
              <a:solidFill>
                <a:srgbClr val="000000"/>
              </a:solidFill>
              <a:latin typeface="Montserrat"/>
              <a:ea typeface="Montserrat"/>
              <a:cs typeface="Montserrat"/>
              <a:sym typeface="Montserrat"/>
            </a:endParaRPr>
          </a:p>
          <a:p>
            <a:pPr indent="-304800" lvl="0" marL="457200" rtl="0" algn="l">
              <a:lnSpc>
                <a:spcPct val="11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By competition</a:t>
            </a:r>
            <a:endParaRPr sz="1200">
              <a:solidFill>
                <a:srgbClr val="000000"/>
              </a:solidFill>
              <a:latin typeface="Montserrat"/>
              <a:ea typeface="Montserrat"/>
              <a:cs typeface="Montserrat"/>
              <a:sym typeface="Montserrat"/>
            </a:endParaRPr>
          </a:p>
          <a:p>
            <a:pPr indent="-304800" lvl="0" marL="457200" rtl="0" algn="l">
              <a:lnSpc>
                <a:spcPct val="11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Limited access</a:t>
            </a:r>
            <a:endParaRPr sz="1200">
              <a:solidFill>
                <a:srgbClr val="000000"/>
              </a:solidFill>
              <a:latin typeface="Montserrat"/>
              <a:ea typeface="Montserrat"/>
              <a:cs typeface="Montserrat"/>
              <a:sym typeface="Montserrat"/>
            </a:endParaRPr>
          </a:p>
          <a:p>
            <a:pPr indent="-304800" lvl="0" marL="457200" rtl="0" algn="l">
              <a:lnSpc>
                <a:spcPct val="11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Capacity versus demand</a:t>
            </a:r>
            <a:endParaRPr sz="1200">
              <a:solidFill>
                <a:srgbClr val="000000"/>
              </a:solidFill>
              <a:latin typeface="Montserrat"/>
              <a:ea typeface="Montserrat"/>
              <a:cs typeface="Montserrat"/>
              <a:sym typeface="Montserrat"/>
            </a:endParaRPr>
          </a:p>
        </p:txBody>
      </p:sp>
      <p:pic>
        <p:nvPicPr>
          <p:cNvPr id="351" name="Google Shape;351;g116aaf28986_0_82"/>
          <p:cNvPicPr preferRelativeResize="0"/>
          <p:nvPr/>
        </p:nvPicPr>
        <p:blipFill rotWithShape="1">
          <a:blip r:embed="rId4">
            <a:alphaModFix/>
          </a:blip>
          <a:srcRect b="0" l="0" r="0" t="0"/>
          <a:stretch/>
        </p:blipFill>
        <p:spPr>
          <a:xfrm>
            <a:off x="3334937" y="2981346"/>
            <a:ext cx="274800" cy="2424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2" name="Google Shape;352;g116aaf28986_0_82"/>
          <p:cNvPicPr preferRelativeResize="0"/>
          <p:nvPr/>
        </p:nvPicPr>
        <p:blipFill rotWithShape="1">
          <a:blip r:embed="rId5">
            <a:alphaModFix/>
          </a:blip>
          <a:srcRect b="0" l="0" r="0" t="0"/>
          <a:stretch/>
        </p:blipFill>
        <p:spPr>
          <a:xfrm>
            <a:off x="3695530" y="2885949"/>
            <a:ext cx="557700" cy="3378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3" name="Google Shape;353;g116aaf28986_0_82"/>
          <p:cNvPicPr preferRelativeResize="0"/>
          <p:nvPr/>
        </p:nvPicPr>
        <p:blipFill rotWithShape="1">
          <a:blip r:embed="rId6">
            <a:alphaModFix/>
          </a:blip>
          <a:srcRect b="0" l="0" r="0" t="0"/>
          <a:stretch/>
        </p:blipFill>
        <p:spPr>
          <a:xfrm>
            <a:off x="3880110" y="3311243"/>
            <a:ext cx="387825" cy="210421"/>
          </a:xfrm>
          <a:prstGeom prst="rect">
            <a:avLst/>
          </a:prstGeom>
          <a:noFill/>
          <a:ln>
            <a:noFill/>
          </a:ln>
        </p:spPr>
      </p:pic>
      <p:pic>
        <p:nvPicPr>
          <p:cNvPr id="354" name="Google Shape;354;g116aaf28986_0_82"/>
          <p:cNvPicPr preferRelativeResize="0"/>
          <p:nvPr/>
        </p:nvPicPr>
        <p:blipFill rotWithShape="1">
          <a:blip r:embed="rId7">
            <a:alphaModFix/>
          </a:blip>
          <a:srcRect b="0" l="0" r="0" t="0"/>
          <a:stretch/>
        </p:blipFill>
        <p:spPr>
          <a:xfrm>
            <a:off x="3384599" y="3317307"/>
            <a:ext cx="387900" cy="1983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5" name="Google Shape;355;g116aaf28986_0_82"/>
          <p:cNvPicPr preferRelativeResize="0"/>
          <p:nvPr/>
        </p:nvPicPr>
        <p:blipFill rotWithShape="1">
          <a:blip r:embed="rId8">
            <a:alphaModFix/>
          </a:blip>
          <a:srcRect b="0" l="0" r="0" t="0"/>
          <a:stretch/>
        </p:blipFill>
        <p:spPr>
          <a:xfrm>
            <a:off x="3648263" y="3949573"/>
            <a:ext cx="652200" cy="2103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6" name="Google Shape;356;g116aaf28986_0_82"/>
          <p:cNvPicPr preferRelativeResize="0"/>
          <p:nvPr/>
        </p:nvPicPr>
        <p:blipFill rotWithShape="1">
          <a:blip r:embed="rId9">
            <a:alphaModFix/>
          </a:blip>
          <a:srcRect b="0" l="0" r="0" t="0"/>
          <a:stretch/>
        </p:blipFill>
        <p:spPr>
          <a:xfrm>
            <a:off x="3680821" y="3609177"/>
            <a:ext cx="587100" cy="2529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57" name="Google Shape;357;g116aaf28986_0_82"/>
          <p:cNvPicPr preferRelativeResize="0"/>
          <p:nvPr/>
        </p:nvPicPr>
        <p:blipFill rotWithShape="1">
          <a:blip r:embed="rId10">
            <a:alphaModFix/>
          </a:blip>
          <a:srcRect b="0" l="0" r="0" t="0"/>
          <a:stretch/>
        </p:blipFill>
        <p:spPr>
          <a:xfrm>
            <a:off x="7690349" y="1136914"/>
            <a:ext cx="557700" cy="491008"/>
          </a:xfrm>
          <a:prstGeom prst="rect">
            <a:avLst/>
          </a:prstGeom>
          <a:noFill/>
          <a:ln>
            <a:noFill/>
          </a:ln>
        </p:spPr>
      </p:pic>
      <p:pic>
        <p:nvPicPr>
          <p:cNvPr id="358" name="Google Shape;358;g116aaf28986_0_82"/>
          <p:cNvPicPr preferRelativeResize="0"/>
          <p:nvPr/>
        </p:nvPicPr>
        <p:blipFill rotWithShape="1">
          <a:blip r:embed="rId11">
            <a:alphaModFix/>
          </a:blip>
          <a:srcRect b="0" l="0" r="0" t="56194"/>
          <a:stretch/>
        </p:blipFill>
        <p:spPr>
          <a:xfrm>
            <a:off x="7207825" y="2949638"/>
            <a:ext cx="846900" cy="210425"/>
          </a:xfrm>
          <a:prstGeom prst="rect">
            <a:avLst/>
          </a:prstGeom>
          <a:noFill/>
          <a:ln>
            <a:noFill/>
          </a:ln>
        </p:spPr>
      </p:pic>
      <p:sp>
        <p:nvSpPr>
          <p:cNvPr id="359" name="Google Shape;359;g116aaf28986_0_82"/>
          <p:cNvSpPr txBox="1"/>
          <p:nvPr>
            <p:ph type="title"/>
          </p:nvPr>
        </p:nvSpPr>
        <p:spPr>
          <a:xfrm>
            <a:off x="402896" y="4312475"/>
            <a:ext cx="1460400" cy="474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400"/>
              <a:buNone/>
            </a:pPr>
            <a:r>
              <a:rPr lang="en" sz="1400"/>
              <a:t>Data Storage</a:t>
            </a:r>
            <a:endParaRPr sz="900">
              <a:solidFill>
                <a:srgbClr val="FF0000"/>
              </a:solidFill>
            </a:endParaRPr>
          </a:p>
        </p:txBody>
      </p:sp>
      <p:sp>
        <p:nvSpPr>
          <p:cNvPr id="360" name="Google Shape;360;g116aaf28986_0_82"/>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116aaf28986_0_82"/>
          <p:cNvSpPr/>
          <p:nvPr/>
        </p:nvSpPr>
        <p:spPr>
          <a:xfrm rot="5400000">
            <a:off x="767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62" name="Google Shape;362;g116aaf28986_0_82"/>
          <p:cNvSpPr/>
          <p:nvPr/>
        </p:nvSpPr>
        <p:spPr>
          <a:xfrm>
            <a:off x="952550" y="478722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63" name="Google Shape;363;g116aaf28986_0_82"/>
          <p:cNvSpPr/>
          <p:nvPr/>
        </p:nvSpPr>
        <p:spPr>
          <a:xfrm rot="5400000">
            <a:off x="18633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64" name="Google Shape;364;g116aaf28986_0_82"/>
          <p:cNvSpPr/>
          <p:nvPr/>
        </p:nvSpPr>
        <p:spPr>
          <a:xfrm rot="5400000">
            <a:off x="26601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65" name="Google Shape;365;g116aaf28986_0_82"/>
          <p:cNvSpPr/>
          <p:nvPr/>
        </p:nvSpPr>
        <p:spPr>
          <a:xfrm rot="5400000">
            <a:off x="34569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66" name="Google Shape;366;g116aaf28986_0_82"/>
          <p:cNvSpPr/>
          <p:nvPr/>
        </p:nvSpPr>
        <p:spPr>
          <a:xfrm rot="5400000">
            <a:off x="42537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pic>
        <p:nvPicPr>
          <p:cNvPr id="367" name="Google Shape;367;g116aaf28986_0_82"/>
          <p:cNvPicPr preferRelativeResize="0"/>
          <p:nvPr/>
        </p:nvPicPr>
        <p:blipFill>
          <a:blip r:embed="rId12">
            <a:alphaModFix/>
          </a:blip>
          <a:stretch>
            <a:fillRect/>
          </a:stretch>
        </p:blipFill>
        <p:spPr>
          <a:xfrm>
            <a:off x="6615500" y="4114838"/>
            <a:ext cx="1371973" cy="210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29b0f53801_0_0"/>
          <p:cNvSpPr txBox="1"/>
          <p:nvPr/>
        </p:nvSpPr>
        <p:spPr>
          <a:xfrm>
            <a:off x="1132050" y="2017650"/>
            <a:ext cx="687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Calibri"/>
                <a:ea typeface="Calibri"/>
                <a:cs typeface="Calibri"/>
                <a:sym typeface="Calibri"/>
              </a:rPr>
              <a:t>PollEv.com/isaic712</a:t>
            </a:r>
            <a:endParaRPr sz="6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16aaf28986_2_14"/>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373" name="Google Shape;373;g116aaf28986_2_14"/>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Data Transformation and </a:t>
            </a:r>
            <a:endParaRPr sz="24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rPr lang="en" sz="2400">
                <a:solidFill>
                  <a:schemeClr val="dk1"/>
                </a:solidFill>
                <a:latin typeface="Montserrat"/>
                <a:ea typeface="Montserrat"/>
                <a:cs typeface="Montserrat"/>
                <a:sym typeface="Montserrat"/>
              </a:rPr>
              <a:t>Data Aggregation</a:t>
            </a:r>
            <a:endParaRPr sz="24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sz="24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16aaf28986_0_126"/>
          <p:cNvSpPr txBox="1"/>
          <p:nvPr/>
        </p:nvSpPr>
        <p:spPr>
          <a:xfrm>
            <a:off x="912300" y="1288350"/>
            <a:ext cx="7319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555555"/>
              </a:buClr>
              <a:buSzPts val="1400"/>
              <a:buFont typeface="Montserrat"/>
              <a:buChar char="●"/>
            </a:pPr>
            <a:r>
              <a:rPr lang="en">
                <a:solidFill>
                  <a:srgbClr val="555555"/>
                </a:solidFill>
                <a:latin typeface="Montserrat"/>
                <a:ea typeface="Montserrat"/>
                <a:cs typeface="Montserrat"/>
                <a:sym typeface="Montserrat"/>
              </a:rPr>
              <a:t>Data transformation and cleaning involves (You </a:t>
            </a:r>
            <a:r>
              <a:rPr lang="en">
                <a:solidFill>
                  <a:srgbClr val="555555"/>
                </a:solidFill>
                <a:latin typeface="Montserrat"/>
                <a:ea typeface="Montserrat"/>
                <a:cs typeface="Montserrat"/>
                <a:sym typeface="Montserrat"/>
              </a:rPr>
              <a:t>pay</a:t>
            </a:r>
            <a:r>
              <a:rPr lang="en">
                <a:solidFill>
                  <a:srgbClr val="555555"/>
                </a:solidFill>
                <a:latin typeface="Montserrat"/>
                <a:ea typeface="Montserrat"/>
                <a:cs typeface="Montserrat"/>
                <a:sym typeface="Montserrat"/>
              </a:rPr>
              <a:t> a data scientist to do this ):</a:t>
            </a:r>
            <a:endParaRPr>
              <a:solidFill>
                <a:srgbClr val="555555"/>
              </a:solidFill>
              <a:latin typeface="Montserrat"/>
              <a:ea typeface="Montserrat"/>
              <a:cs typeface="Montserrat"/>
              <a:sym typeface="Montserrat"/>
            </a:endParaRPr>
          </a:p>
          <a:p>
            <a:pPr indent="-317500" lvl="1" marL="914400" rtl="0" algn="l">
              <a:spcBef>
                <a:spcPts val="0"/>
              </a:spcBef>
              <a:spcAft>
                <a:spcPts val="0"/>
              </a:spcAft>
              <a:buClr>
                <a:srgbClr val="555555"/>
              </a:buClr>
              <a:buSzPts val="1400"/>
              <a:buFont typeface="Montserrat"/>
              <a:buChar char="○"/>
            </a:pPr>
            <a:r>
              <a:rPr lang="en">
                <a:solidFill>
                  <a:srgbClr val="555555"/>
                </a:solidFill>
                <a:latin typeface="Montserrat"/>
                <a:ea typeface="Montserrat"/>
                <a:cs typeface="Montserrat"/>
                <a:sym typeface="Montserrat"/>
              </a:rPr>
              <a:t>Image preprocessing</a:t>
            </a:r>
            <a:endParaRPr>
              <a:solidFill>
                <a:srgbClr val="555555"/>
              </a:solidFill>
              <a:latin typeface="Montserrat"/>
              <a:ea typeface="Montserrat"/>
              <a:cs typeface="Montserrat"/>
              <a:sym typeface="Montserrat"/>
            </a:endParaRPr>
          </a:p>
          <a:p>
            <a:pPr indent="-317500" lvl="1" marL="914400" rtl="0" algn="l">
              <a:spcBef>
                <a:spcPts val="0"/>
              </a:spcBef>
              <a:spcAft>
                <a:spcPts val="0"/>
              </a:spcAft>
              <a:buClr>
                <a:srgbClr val="555555"/>
              </a:buClr>
              <a:buSzPts val="1400"/>
              <a:buFont typeface="Montserrat"/>
              <a:buChar char="○"/>
            </a:pPr>
            <a:r>
              <a:rPr lang="en">
                <a:solidFill>
                  <a:srgbClr val="555555"/>
                </a:solidFill>
                <a:latin typeface="Montserrat"/>
                <a:ea typeface="Montserrat"/>
                <a:cs typeface="Montserrat"/>
                <a:sym typeface="Montserrat"/>
              </a:rPr>
              <a:t>Voice and sound noise reduction</a:t>
            </a:r>
            <a:endParaRPr>
              <a:solidFill>
                <a:srgbClr val="555555"/>
              </a:solidFill>
              <a:latin typeface="Montserrat"/>
              <a:ea typeface="Montserrat"/>
              <a:cs typeface="Montserrat"/>
              <a:sym typeface="Montserrat"/>
            </a:endParaRPr>
          </a:p>
          <a:p>
            <a:pPr indent="-317500" lvl="1" marL="914400" rtl="0" algn="l">
              <a:spcBef>
                <a:spcPts val="0"/>
              </a:spcBef>
              <a:spcAft>
                <a:spcPts val="0"/>
              </a:spcAft>
              <a:buClr>
                <a:srgbClr val="555555"/>
              </a:buClr>
              <a:buSzPts val="1400"/>
              <a:buFont typeface="Montserrat"/>
              <a:buChar char="○"/>
            </a:pPr>
            <a:r>
              <a:rPr lang="en">
                <a:solidFill>
                  <a:srgbClr val="555555"/>
                </a:solidFill>
                <a:latin typeface="Montserrat"/>
                <a:ea typeface="Montserrat"/>
                <a:cs typeface="Montserrat"/>
                <a:sym typeface="Montserrat"/>
              </a:rPr>
              <a:t>Sorting and ordering</a:t>
            </a:r>
            <a:endParaRPr>
              <a:solidFill>
                <a:srgbClr val="555555"/>
              </a:solidFill>
              <a:latin typeface="Montserrat"/>
              <a:ea typeface="Montserrat"/>
              <a:cs typeface="Montserrat"/>
              <a:sym typeface="Montserrat"/>
            </a:endParaRPr>
          </a:p>
          <a:p>
            <a:pPr indent="-317500" lvl="1" marL="914400" rtl="0" algn="l">
              <a:spcBef>
                <a:spcPts val="0"/>
              </a:spcBef>
              <a:spcAft>
                <a:spcPts val="0"/>
              </a:spcAft>
              <a:buClr>
                <a:srgbClr val="555555"/>
              </a:buClr>
              <a:buSzPts val="1400"/>
              <a:buFont typeface="Montserrat"/>
              <a:buChar char="○"/>
            </a:pPr>
            <a:r>
              <a:rPr lang="en">
                <a:solidFill>
                  <a:srgbClr val="555555"/>
                </a:solidFill>
                <a:latin typeface="Montserrat"/>
                <a:ea typeface="Montserrat"/>
                <a:cs typeface="Montserrat"/>
                <a:sym typeface="Montserrat"/>
              </a:rPr>
              <a:t>Filling in Missing Values</a:t>
            </a:r>
            <a:endParaRPr>
              <a:solidFill>
                <a:srgbClr val="555555"/>
              </a:solidFill>
              <a:latin typeface="Montserrat"/>
              <a:ea typeface="Montserrat"/>
              <a:cs typeface="Montserrat"/>
              <a:sym typeface="Montserrat"/>
            </a:endParaRPr>
          </a:p>
          <a:p>
            <a:pPr indent="0" lvl="0" marL="914400" rtl="0" algn="l">
              <a:spcBef>
                <a:spcPts val="0"/>
              </a:spcBef>
              <a:spcAft>
                <a:spcPts val="0"/>
              </a:spcAft>
              <a:buNone/>
            </a:pPr>
            <a:r>
              <a:t/>
            </a:r>
            <a:endParaRPr>
              <a:solidFill>
                <a:srgbClr val="555555"/>
              </a:solidFill>
              <a:latin typeface="Montserrat"/>
              <a:ea typeface="Montserrat"/>
              <a:cs typeface="Montserrat"/>
              <a:sym typeface="Montserrat"/>
            </a:endParaRPr>
          </a:p>
          <a:p>
            <a:pPr indent="-317500" lvl="0" marL="457200" rtl="0" algn="l">
              <a:spcBef>
                <a:spcPts val="0"/>
              </a:spcBef>
              <a:spcAft>
                <a:spcPts val="0"/>
              </a:spcAft>
              <a:buClr>
                <a:srgbClr val="555555"/>
              </a:buClr>
              <a:buSzPts val="1400"/>
              <a:buFont typeface="Montserrat"/>
              <a:buChar char="●"/>
            </a:pPr>
            <a:r>
              <a:rPr lang="en">
                <a:solidFill>
                  <a:srgbClr val="555555"/>
                </a:solidFill>
                <a:latin typeface="Montserrat"/>
                <a:ea typeface="Montserrat"/>
                <a:cs typeface="Montserrat"/>
                <a:sym typeface="Montserrat"/>
              </a:rPr>
              <a:t>Why Transformation?</a:t>
            </a:r>
            <a:endParaRPr>
              <a:solidFill>
                <a:srgbClr val="555555"/>
              </a:solidFill>
              <a:latin typeface="Montserrat"/>
              <a:ea typeface="Montserrat"/>
              <a:cs typeface="Montserrat"/>
              <a:sym typeface="Montserrat"/>
            </a:endParaRPr>
          </a:p>
          <a:p>
            <a:pPr indent="-317500" lvl="1" marL="914400" rtl="0" algn="l">
              <a:spcBef>
                <a:spcPts val="0"/>
              </a:spcBef>
              <a:spcAft>
                <a:spcPts val="0"/>
              </a:spcAft>
              <a:buClr>
                <a:srgbClr val="555555"/>
              </a:buClr>
              <a:buSzPts val="1400"/>
              <a:buFont typeface="Montserrat"/>
              <a:buChar char="○"/>
            </a:pPr>
            <a:r>
              <a:rPr lang="en">
                <a:solidFill>
                  <a:srgbClr val="555555"/>
                </a:solidFill>
                <a:latin typeface="Montserrat"/>
                <a:ea typeface="Montserrat"/>
                <a:cs typeface="Montserrat"/>
                <a:sym typeface="Montserrat"/>
              </a:rPr>
              <a:t>Higher data fidelity</a:t>
            </a:r>
            <a:endParaRPr>
              <a:solidFill>
                <a:srgbClr val="555555"/>
              </a:solidFill>
              <a:latin typeface="Montserrat"/>
              <a:ea typeface="Montserrat"/>
              <a:cs typeface="Montserrat"/>
              <a:sym typeface="Montserrat"/>
            </a:endParaRPr>
          </a:p>
          <a:p>
            <a:pPr indent="-317500" lvl="1" marL="914400" rtl="0" algn="l">
              <a:spcBef>
                <a:spcPts val="0"/>
              </a:spcBef>
              <a:spcAft>
                <a:spcPts val="0"/>
              </a:spcAft>
              <a:buClr>
                <a:srgbClr val="555555"/>
              </a:buClr>
              <a:buSzPts val="1400"/>
              <a:buFont typeface="Montserrat"/>
              <a:buChar char="○"/>
            </a:pPr>
            <a:r>
              <a:rPr lang="en">
                <a:solidFill>
                  <a:srgbClr val="555555"/>
                </a:solidFill>
                <a:latin typeface="Montserrat"/>
                <a:ea typeface="Montserrat"/>
                <a:cs typeface="Montserrat"/>
                <a:sym typeface="Montserrat"/>
              </a:rPr>
              <a:t>Faster path to the optimal solution</a:t>
            </a:r>
            <a:endParaRPr>
              <a:solidFill>
                <a:srgbClr val="555555"/>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555555"/>
              </a:buClr>
              <a:buSzPts val="1400"/>
              <a:buFont typeface="Montserrat"/>
              <a:buChar char="○"/>
            </a:pPr>
            <a:r>
              <a:rPr lang="en">
                <a:solidFill>
                  <a:schemeClr val="dk1"/>
                </a:solidFill>
              </a:rPr>
              <a:t>🗑</a:t>
            </a:r>
            <a:r>
              <a:rPr lang="en">
                <a:solidFill>
                  <a:srgbClr val="555555"/>
                </a:solidFill>
                <a:latin typeface="Montserrat"/>
                <a:ea typeface="Montserrat"/>
                <a:cs typeface="Montserrat"/>
                <a:sym typeface="Montserrat"/>
              </a:rPr>
              <a:t> in </a:t>
            </a:r>
            <a:r>
              <a:rPr lang="en">
                <a:solidFill>
                  <a:schemeClr val="dk1"/>
                </a:solidFill>
              </a:rPr>
              <a:t>🗑</a:t>
            </a:r>
            <a:r>
              <a:rPr lang="en">
                <a:solidFill>
                  <a:srgbClr val="555555"/>
                </a:solidFill>
                <a:latin typeface="Montserrat"/>
                <a:ea typeface="Montserrat"/>
                <a:cs typeface="Montserrat"/>
                <a:sym typeface="Montserrat"/>
              </a:rPr>
              <a:t> out</a:t>
            </a:r>
            <a:endParaRPr>
              <a:solidFill>
                <a:srgbClr val="555555"/>
              </a:solidFill>
              <a:latin typeface="Montserrat"/>
              <a:ea typeface="Montserrat"/>
              <a:cs typeface="Montserrat"/>
              <a:sym typeface="Montserrat"/>
            </a:endParaRPr>
          </a:p>
        </p:txBody>
      </p:sp>
      <p:sp>
        <p:nvSpPr>
          <p:cNvPr id="379" name="Google Shape;379;g116aaf28986_0_126"/>
          <p:cNvSpPr txBox="1"/>
          <p:nvPr>
            <p:ph type="title"/>
          </p:nvPr>
        </p:nvSpPr>
        <p:spPr>
          <a:xfrm>
            <a:off x="571495" y="571775"/>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2200"/>
              <a:t>Collected Raw Data Needs Cleaning</a:t>
            </a:r>
            <a:endParaRPr sz="1700">
              <a:solidFill>
                <a:srgbClr val="FF0000"/>
              </a:solidFill>
            </a:endParaRPr>
          </a:p>
        </p:txBody>
      </p:sp>
      <p:sp>
        <p:nvSpPr>
          <p:cNvPr id="380" name="Google Shape;380;g116aaf28986_0_126"/>
          <p:cNvSpPr txBox="1"/>
          <p:nvPr>
            <p:ph type="title"/>
          </p:nvPr>
        </p:nvSpPr>
        <p:spPr>
          <a:xfrm>
            <a:off x="1281727" y="4312625"/>
            <a:ext cx="2136600" cy="474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400"/>
              <a:buNone/>
            </a:pPr>
            <a:r>
              <a:rPr lang="en" sz="1400"/>
              <a:t>Data Transformation, Data Aggregation</a:t>
            </a:r>
            <a:endParaRPr sz="900">
              <a:solidFill>
                <a:srgbClr val="FF0000"/>
              </a:solidFill>
            </a:endParaRPr>
          </a:p>
        </p:txBody>
      </p:sp>
      <p:sp>
        <p:nvSpPr>
          <p:cNvPr id="381" name="Google Shape;381;g116aaf28986_0_126"/>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116aaf28986_0_126"/>
          <p:cNvSpPr/>
          <p:nvPr/>
        </p:nvSpPr>
        <p:spPr>
          <a:xfrm rot="5400000">
            <a:off x="767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83" name="Google Shape;383;g116aaf28986_0_126"/>
          <p:cNvSpPr/>
          <p:nvPr/>
        </p:nvSpPr>
        <p:spPr>
          <a:xfrm>
            <a:off x="1766825" y="478722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84" name="Google Shape;384;g116aaf28986_0_126"/>
          <p:cNvSpPr/>
          <p:nvPr/>
        </p:nvSpPr>
        <p:spPr>
          <a:xfrm rot="5400000">
            <a:off x="9166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85" name="Google Shape;385;g116aaf28986_0_126"/>
          <p:cNvSpPr/>
          <p:nvPr/>
        </p:nvSpPr>
        <p:spPr>
          <a:xfrm rot="5400000">
            <a:off x="26601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86" name="Google Shape;386;g116aaf28986_0_126"/>
          <p:cNvSpPr/>
          <p:nvPr/>
        </p:nvSpPr>
        <p:spPr>
          <a:xfrm rot="5400000">
            <a:off x="34569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87" name="Google Shape;387;g116aaf28986_0_126"/>
          <p:cNvSpPr/>
          <p:nvPr/>
        </p:nvSpPr>
        <p:spPr>
          <a:xfrm rot="5400000">
            <a:off x="42537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88" name="Google Shape;388;g116aaf28986_0_126"/>
          <p:cNvSpPr/>
          <p:nvPr/>
        </p:nvSpPr>
        <p:spPr>
          <a:xfrm>
            <a:off x="2660100" y="478707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16aaf28986_0_150"/>
          <p:cNvSpPr txBox="1"/>
          <p:nvPr/>
        </p:nvSpPr>
        <p:spPr>
          <a:xfrm>
            <a:off x="571950" y="565150"/>
            <a:ext cx="800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Data Aggregation &amp; Fusion</a:t>
            </a:r>
            <a:endParaRPr sz="2200">
              <a:latin typeface="Montserrat"/>
              <a:ea typeface="Montserrat"/>
              <a:cs typeface="Montserrat"/>
              <a:sym typeface="Montserrat"/>
            </a:endParaRPr>
          </a:p>
        </p:txBody>
      </p:sp>
      <p:sp>
        <p:nvSpPr>
          <p:cNvPr id="394" name="Google Shape;394;g116aaf28986_0_150"/>
          <p:cNvSpPr txBox="1"/>
          <p:nvPr/>
        </p:nvSpPr>
        <p:spPr>
          <a:xfrm>
            <a:off x="756100" y="1447475"/>
            <a:ext cx="7948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In cases that data comes from multiple sources:</a:t>
            </a:r>
            <a:endParaRPr>
              <a:latin typeface="Montserrat"/>
              <a:ea typeface="Montserrat"/>
              <a:cs typeface="Montserrat"/>
              <a:sym typeface="Montserrat"/>
            </a:endParaRPr>
          </a:p>
          <a:p>
            <a:pPr indent="-317500" lvl="1" marL="9144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Data should be aggregated and fused together from multiple sources</a:t>
            </a:r>
            <a:endParaRPr>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If done improperly, inference biases can happen</a:t>
            </a:r>
            <a:endParaRPr>
              <a:solidFill>
                <a:schemeClr val="dk1"/>
              </a:solidFill>
              <a:latin typeface="Montserrat"/>
              <a:ea typeface="Montserrat"/>
              <a:cs typeface="Montserrat"/>
              <a:sym typeface="Montserrat"/>
            </a:endParaRPr>
          </a:p>
          <a:p>
            <a:pPr indent="-317500" lvl="1" marL="914400" rtl="0" algn="l">
              <a:lnSpc>
                <a:spcPct val="15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Life &amp; death decisions (Medical)</a:t>
            </a:r>
            <a:endParaRPr>
              <a:solidFill>
                <a:schemeClr val="dk1"/>
              </a:solidFill>
              <a:latin typeface="Montserrat"/>
              <a:ea typeface="Montserrat"/>
              <a:cs typeface="Montserrat"/>
              <a:sym typeface="Montserrat"/>
            </a:endParaRPr>
          </a:p>
          <a:p>
            <a:pPr indent="-317500" lvl="1" marL="914400" rtl="0" algn="l">
              <a:lnSpc>
                <a:spcPct val="15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Socio-economic decision making &amp; urban planning (Gentrification)</a:t>
            </a:r>
            <a:endParaRPr>
              <a:solidFill>
                <a:schemeClr val="dk1"/>
              </a:solidFill>
              <a:latin typeface="Montserrat"/>
              <a:ea typeface="Montserrat"/>
              <a:cs typeface="Montserrat"/>
              <a:sym typeface="Montserrat"/>
            </a:endParaRPr>
          </a:p>
          <a:p>
            <a:pPr indent="-317500" lvl="1" marL="914400" rtl="0" algn="l">
              <a:lnSpc>
                <a:spcPct val="15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Judicial cases (biases in convictions)</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Thus, you will need experts to perform data aggregation</a:t>
            </a:r>
            <a:endParaRPr>
              <a:latin typeface="Montserrat"/>
              <a:ea typeface="Montserrat"/>
              <a:cs typeface="Montserrat"/>
              <a:sym typeface="Montserrat"/>
            </a:endParaRPr>
          </a:p>
        </p:txBody>
      </p:sp>
      <p:sp>
        <p:nvSpPr>
          <p:cNvPr id="395" name="Google Shape;395;g116aaf28986_0_150"/>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116aaf28986_0_150"/>
          <p:cNvSpPr/>
          <p:nvPr/>
        </p:nvSpPr>
        <p:spPr>
          <a:xfrm rot="5400000">
            <a:off x="767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97" name="Google Shape;397;g116aaf28986_0_150"/>
          <p:cNvSpPr/>
          <p:nvPr/>
        </p:nvSpPr>
        <p:spPr>
          <a:xfrm>
            <a:off x="2611863" y="478707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98" name="Google Shape;398;g116aaf28986_0_150"/>
          <p:cNvSpPr/>
          <p:nvPr/>
        </p:nvSpPr>
        <p:spPr>
          <a:xfrm rot="5400000">
            <a:off x="9166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399" name="Google Shape;399;g116aaf28986_0_150"/>
          <p:cNvSpPr/>
          <p:nvPr/>
        </p:nvSpPr>
        <p:spPr>
          <a:xfrm rot="5400000">
            <a:off x="1766825"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00" name="Google Shape;400;g116aaf28986_0_150"/>
          <p:cNvSpPr/>
          <p:nvPr/>
        </p:nvSpPr>
        <p:spPr>
          <a:xfrm rot="5400000">
            <a:off x="34569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01" name="Google Shape;401;g116aaf28986_0_150"/>
          <p:cNvSpPr/>
          <p:nvPr/>
        </p:nvSpPr>
        <p:spPr>
          <a:xfrm rot="5400000">
            <a:off x="4253700"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02" name="Google Shape;402;g116aaf28986_0_150"/>
          <p:cNvSpPr/>
          <p:nvPr/>
        </p:nvSpPr>
        <p:spPr>
          <a:xfrm>
            <a:off x="1766825" y="478722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03" name="Google Shape;403;g116aaf28986_0_150"/>
          <p:cNvSpPr txBox="1"/>
          <p:nvPr>
            <p:ph type="title"/>
          </p:nvPr>
        </p:nvSpPr>
        <p:spPr>
          <a:xfrm>
            <a:off x="1281727" y="4312625"/>
            <a:ext cx="2136600" cy="474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400"/>
              <a:buNone/>
            </a:pPr>
            <a:r>
              <a:rPr lang="en" sz="1400"/>
              <a:t>Data Transformation, Data Aggregation</a:t>
            </a:r>
            <a:endParaRPr sz="90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16aaf28986_0_286"/>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409" name="Google Shape;409;g116aaf28986_0_286"/>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Building &amp; Optimizing the</a:t>
            </a:r>
            <a:endParaRPr sz="24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Model</a:t>
            </a:r>
            <a:endParaRPr sz="24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16aaf28986_0_177"/>
          <p:cNvSpPr txBox="1"/>
          <p:nvPr/>
        </p:nvSpPr>
        <p:spPr>
          <a:xfrm>
            <a:off x="720825" y="1156550"/>
            <a:ext cx="7948500" cy="27861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Font typeface="Montserrat"/>
              <a:buChar char="●"/>
            </a:pPr>
            <a:r>
              <a:rPr lang="en" sz="1300">
                <a:latin typeface="Montserrat"/>
                <a:ea typeface="Montserrat"/>
                <a:cs typeface="Montserrat"/>
                <a:sym typeface="Montserrat"/>
              </a:rPr>
              <a:t>ML Developers build models with AI Frameworks and APIs</a:t>
            </a:r>
            <a:endParaRPr sz="1300">
              <a:latin typeface="Montserrat"/>
              <a:ea typeface="Montserrat"/>
              <a:cs typeface="Montserrat"/>
              <a:sym typeface="Montserrat"/>
            </a:endParaRPr>
          </a:p>
          <a:p>
            <a:pPr indent="-311150" lvl="1" marL="914400" rtl="0" algn="l">
              <a:lnSpc>
                <a:spcPct val="150000"/>
              </a:lnSpc>
              <a:spcBef>
                <a:spcPts val="0"/>
              </a:spcBef>
              <a:spcAft>
                <a:spcPts val="0"/>
              </a:spcAft>
              <a:buSzPts val="1300"/>
              <a:buFont typeface="Montserrat"/>
              <a:buChar char="○"/>
            </a:pPr>
            <a:r>
              <a:rPr lang="en" sz="1300">
                <a:latin typeface="Montserrat"/>
                <a:ea typeface="Montserrat"/>
                <a:cs typeface="Montserrat"/>
                <a:sym typeface="Montserrat"/>
              </a:rPr>
              <a:t>Finding best model and algorithm</a:t>
            </a:r>
            <a:endParaRPr sz="1300">
              <a:latin typeface="Montserrat"/>
              <a:ea typeface="Montserrat"/>
              <a:cs typeface="Montserrat"/>
              <a:sym typeface="Montserrat"/>
            </a:endParaRPr>
          </a:p>
          <a:p>
            <a:pPr indent="-311150" lvl="1" marL="914400" rtl="0" algn="l">
              <a:lnSpc>
                <a:spcPct val="150000"/>
              </a:lnSpc>
              <a:spcBef>
                <a:spcPts val="0"/>
              </a:spcBef>
              <a:spcAft>
                <a:spcPts val="0"/>
              </a:spcAft>
              <a:buSzPts val="1300"/>
              <a:buFont typeface="Montserrat"/>
              <a:buChar char="○"/>
            </a:pPr>
            <a:r>
              <a:rPr lang="en" sz="1300">
                <a:latin typeface="Montserrat"/>
                <a:ea typeface="Montserrat"/>
                <a:cs typeface="Montserrat"/>
                <a:sym typeface="Montserrat"/>
              </a:rPr>
              <a:t>There is no one size fits all (a universal solution)</a:t>
            </a:r>
            <a:endParaRPr sz="1300">
              <a:latin typeface="Montserrat"/>
              <a:ea typeface="Montserrat"/>
              <a:cs typeface="Montserrat"/>
              <a:sym typeface="Montserrat"/>
            </a:endParaRPr>
          </a:p>
          <a:p>
            <a:pPr indent="-311150" lvl="0" marL="457200" rtl="0" algn="l">
              <a:lnSpc>
                <a:spcPct val="150000"/>
              </a:lnSpc>
              <a:spcBef>
                <a:spcPts val="0"/>
              </a:spcBef>
              <a:spcAft>
                <a:spcPts val="0"/>
              </a:spcAft>
              <a:buSzPts val="1300"/>
              <a:buFont typeface="Montserrat"/>
              <a:buChar char="●"/>
            </a:pPr>
            <a:r>
              <a:rPr lang="en" sz="1300">
                <a:latin typeface="Montserrat"/>
                <a:ea typeface="Montserrat"/>
                <a:cs typeface="Montserrat"/>
                <a:sym typeface="Montserrat"/>
              </a:rPr>
              <a:t>Feed the data to the model</a:t>
            </a:r>
            <a:endParaRPr sz="1300">
              <a:latin typeface="Montserrat"/>
              <a:ea typeface="Montserrat"/>
              <a:cs typeface="Montserrat"/>
              <a:sym typeface="Montserrat"/>
            </a:endParaRPr>
          </a:p>
          <a:p>
            <a:pPr indent="-311150" lvl="1" marL="914400" rtl="0" algn="l">
              <a:lnSpc>
                <a:spcPct val="150000"/>
              </a:lnSpc>
              <a:spcBef>
                <a:spcPts val="0"/>
              </a:spcBef>
              <a:spcAft>
                <a:spcPts val="0"/>
              </a:spcAft>
              <a:buSzPts val="1300"/>
              <a:buFont typeface="Montserrat"/>
              <a:buChar char="○"/>
            </a:pPr>
            <a:r>
              <a:rPr lang="en" sz="1300">
                <a:latin typeface="Montserrat"/>
                <a:ea typeface="Montserrat"/>
                <a:cs typeface="Montserrat"/>
                <a:sym typeface="Montserrat"/>
              </a:rPr>
              <a:t>Accelerated through GPU Optimization (Data Intensive and Parallel Solutions)</a:t>
            </a:r>
            <a:endParaRPr sz="1300">
              <a:latin typeface="Montserrat"/>
              <a:ea typeface="Montserrat"/>
              <a:cs typeface="Montserrat"/>
              <a:sym typeface="Montserrat"/>
            </a:endParaRPr>
          </a:p>
          <a:p>
            <a:pPr indent="-311150" lvl="1" marL="914400" rtl="0" algn="l">
              <a:lnSpc>
                <a:spcPct val="150000"/>
              </a:lnSpc>
              <a:spcBef>
                <a:spcPts val="0"/>
              </a:spcBef>
              <a:spcAft>
                <a:spcPts val="0"/>
              </a:spcAft>
              <a:buSzPts val="1300"/>
              <a:buFont typeface="Montserrat"/>
              <a:buChar char="○"/>
            </a:pPr>
            <a:r>
              <a:rPr lang="en" sz="1300">
                <a:latin typeface="Montserrat"/>
                <a:ea typeface="Montserrat"/>
                <a:cs typeface="Montserrat"/>
                <a:sym typeface="Montserrat"/>
              </a:rPr>
              <a:t>Accelerated through Tensor Processing</a:t>
            </a:r>
            <a:endParaRPr sz="1300">
              <a:latin typeface="Montserrat"/>
              <a:ea typeface="Montserrat"/>
              <a:cs typeface="Montserrat"/>
              <a:sym typeface="Montserrat"/>
            </a:endParaRPr>
          </a:p>
          <a:p>
            <a:pPr indent="-311150" lvl="0" marL="457200" rtl="0" algn="l">
              <a:lnSpc>
                <a:spcPct val="150000"/>
              </a:lnSpc>
              <a:spcBef>
                <a:spcPts val="0"/>
              </a:spcBef>
              <a:spcAft>
                <a:spcPts val="0"/>
              </a:spcAft>
              <a:buSzPts val="1300"/>
              <a:buFont typeface="Montserrat"/>
              <a:buChar char="●"/>
            </a:pPr>
            <a:r>
              <a:rPr lang="en" sz="1300">
                <a:latin typeface="Montserrat"/>
                <a:ea typeface="Montserrat"/>
                <a:cs typeface="Montserrat"/>
                <a:sym typeface="Montserrat"/>
              </a:rPr>
              <a:t>Test, Evaluate and then Repeat</a:t>
            </a:r>
            <a:endParaRPr sz="1300">
              <a:latin typeface="Montserrat"/>
              <a:ea typeface="Montserrat"/>
              <a:cs typeface="Montserrat"/>
              <a:sym typeface="Montserrat"/>
            </a:endParaRPr>
          </a:p>
          <a:p>
            <a:pPr indent="-311150" lvl="1" marL="914400" rtl="0" algn="l">
              <a:lnSpc>
                <a:spcPct val="150000"/>
              </a:lnSpc>
              <a:spcBef>
                <a:spcPts val="0"/>
              </a:spcBef>
              <a:spcAft>
                <a:spcPts val="0"/>
              </a:spcAft>
              <a:buSzPts val="1300"/>
              <a:buFont typeface="Montserrat"/>
              <a:buChar char="○"/>
            </a:pPr>
            <a:r>
              <a:rPr lang="en" sz="1300">
                <a:latin typeface="Montserrat"/>
                <a:ea typeface="Montserrat"/>
                <a:cs typeface="Montserrat"/>
                <a:sym typeface="Montserrat"/>
              </a:rPr>
              <a:t>Repeat to adjust the Model Parameters</a:t>
            </a:r>
            <a:endParaRPr sz="1300">
              <a:latin typeface="Montserrat"/>
              <a:ea typeface="Montserrat"/>
              <a:cs typeface="Montserrat"/>
              <a:sym typeface="Montserrat"/>
            </a:endParaRPr>
          </a:p>
          <a:p>
            <a:pPr indent="-311150" lvl="1" marL="914400" rtl="0" algn="l">
              <a:lnSpc>
                <a:spcPct val="150000"/>
              </a:lnSpc>
              <a:spcBef>
                <a:spcPts val="0"/>
              </a:spcBef>
              <a:spcAft>
                <a:spcPts val="0"/>
              </a:spcAft>
              <a:buSzPts val="1300"/>
              <a:buFont typeface="Montserrat"/>
              <a:buChar char="○"/>
            </a:pPr>
            <a:r>
              <a:rPr lang="en" sz="1300">
                <a:latin typeface="Montserrat"/>
                <a:ea typeface="Montserrat"/>
                <a:cs typeface="Montserrat"/>
                <a:sym typeface="Montserrat"/>
              </a:rPr>
              <a:t>Repeat to find the best Models and Techniques</a:t>
            </a:r>
            <a:endParaRPr sz="1300">
              <a:latin typeface="Montserrat"/>
              <a:ea typeface="Montserrat"/>
              <a:cs typeface="Montserrat"/>
              <a:sym typeface="Montserrat"/>
            </a:endParaRPr>
          </a:p>
        </p:txBody>
      </p:sp>
      <p:sp>
        <p:nvSpPr>
          <p:cNvPr id="415" name="Google Shape;415;g116aaf28986_0_177"/>
          <p:cNvSpPr txBox="1"/>
          <p:nvPr/>
        </p:nvSpPr>
        <p:spPr>
          <a:xfrm>
            <a:off x="447375" y="554200"/>
            <a:ext cx="838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400"/>
              <a:buFont typeface="Arial"/>
              <a:buNone/>
            </a:pPr>
            <a:r>
              <a:rPr lang="en" sz="2000">
                <a:latin typeface="Montserrat"/>
                <a:ea typeface="Montserrat"/>
                <a:cs typeface="Montserrat"/>
                <a:sym typeface="Montserrat"/>
              </a:rPr>
              <a:t>The Capstone of the Pyramid</a:t>
            </a:r>
            <a:endParaRPr sz="2000">
              <a:latin typeface="Montserrat"/>
              <a:ea typeface="Montserrat"/>
              <a:cs typeface="Montserrat"/>
              <a:sym typeface="Montserrat"/>
            </a:endParaRPr>
          </a:p>
        </p:txBody>
      </p:sp>
      <p:sp>
        <p:nvSpPr>
          <p:cNvPr id="416" name="Google Shape;416;g116aaf28986_0_177"/>
          <p:cNvSpPr txBox="1"/>
          <p:nvPr>
            <p:ph type="title"/>
          </p:nvPr>
        </p:nvSpPr>
        <p:spPr>
          <a:xfrm>
            <a:off x="2733475" y="4252500"/>
            <a:ext cx="2596800" cy="474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400"/>
              <a:buNone/>
            </a:pPr>
            <a:r>
              <a:rPr lang="en" sz="1400"/>
              <a:t>Building &amp; Optimizing the Model</a:t>
            </a:r>
            <a:endParaRPr sz="900">
              <a:solidFill>
                <a:srgbClr val="FF0000"/>
              </a:solidFill>
            </a:endParaRPr>
          </a:p>
        </p:txBody>
      </p:sp>
      <p:sp>
        <p:nvSpPr>
          <p:cNvPr id="417" name="Google Shape;417;g116aaf28986_0_177"/>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116aaf28986_0_177"/>
          <p:cNvSpPr/>
          <p:nvPr/>
        </p:nvSpPr>
        <p:spPr>
          <a:xfrm rot="5400000">
            <a:off x="767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19" name="Google Shape;419;g116aaf28986_0_177"/>
          <p:cNvSpPr/>
          <p:nvPr/>
        </p:nvSpPr>
        <p:spPr>
          <a:xfrm>
            <a:off x="4265738" y="478722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20" name="Google Shape;420;g116aaf28986_0_177"/>
          <p:cNvSpPr/>
          <p:nvPr/>
        </p:nvSpPr>
        <p:spPr>
          <a:xfrm rot="5400000">
            <a:off x="9166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21" name="Google Shape;421;g116aaf28986_0_177"/>
          <p:cNvSpPr/>
          <p:nvPr/>
        </p:nvSpPr>
        <p:spPr>
          <a:xfrm rot="5400000">
            <a:off x="1766825"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22" name="Google Shape;422;g116aaf28986_0_177"/>
          <p:cNvSpPr/>
          <p:nvPr/>
        </p:nvSpPr>
        <p:spPr>
          <a:xfrm rot="5400000">
            <a:off x="259980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23" name="Google Shape;423;g116aaf28986_0_177"/>
          <p:cNvSpPr/>
          <p:nvPr/>
        </p:nvSpPr>
        <p:spPr>
          <a:xfrm>
            <a:off x="3432775" y="478722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116aaf28986_2_48"/>
          <p:cNvSpPr txBox="1"/>
          <p:nvPr/>
        </p:nvSpPr>
        <p:spPr>
          <a:xfrm>
            <a:off x="597750" y="1315300"/>
            <a:ext cx="7948500" cy="2339700"/>
          </a:xfrm>
          <a:prstGeom prst="rect">
            <a:avLst/>
          </a:prstGeom>
          <a:noFill/>
          <a:ln>
            <a:noFill/>
          </a:ln>
        </p:spPr>
        <p:txBody>
          <a:bodyPr anchorCtr="0" anchor="t" bIns="91425" lIns="91425" spcFirstLastPara="1" rIns="91425" wrap="square" tIns="91425">
            <a:spAutoFit/>
          </a:bodyPr>
          <a:lstStyle/>
          <a:p>
            <a:pPr indent="-317500" lvl="1" marL="9144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Statistical</a:t>
            </a:r>
            <a:r>
              <a:rPr lang="en">
                <a:latin typeface="Montserrat"/>
                <a:ea typeface="Montserrat"/>
                <a:cs typeface="Montserrat"/>
                <a:sym typeface="Montserrat"/>
              </a:rPr>
              <a:t> Models (CPU Intensive, Low Complexity) e.g. Housing Market Prediction, Fraud Detection, Disease Detection</a:t>
            </a:r>
            <a:endParaRPr>
              <a:latin typeface="Montserrat"/>
              <a:ea typeface="Montserrat"/>
              <a:cs typeface="Montserrat"/>
              <a:sym typeface="Montserrat"/>
            </a:endParaRPr>
          </a:p>
          <a:p>
            <a:pPr indent="-317500" lvl="1" marL="9144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Deep Learning Models (GPU </a:t>
            </a:r>
            <a:r>
              <a:rPr lang="en">
                <a:latin typeface="Montserrat"/>
                <a:ea typeface="Montserrat"/>
                <a:cs typeface="Montserrat"/>
                <a:sym typeface="Montserrat"/>
              </a:rPr>
              <a:t>Intensive</a:t>
            </a:r>
            <a:r>
              <a:rPr lang="en">
                <a:latin typeface="Montserrat"/>
                <a:ea typeface="Montserrat"/>
                <a:cs typeface="Montserrat"/>
                <a:sym typeface="Montserrat"/>
              </a:rPr>
              <a:t>, Higher Complexity) e.g. Natural Language Processing, Personal Virtual Assistants (Alexa), Computer Vision</a:t>
            </a:r>
            <a:endParaRPr>
              <a:latin typeface="Montserrat"/>
              <a:ea typeface="Montserrat"/>
              <a:cs typeface="Montserrat"/>
              <a:sym typeface="Montserrat"/>
            </a:endParaRPr>
          </a:p>
          <a:p>
            <a:pPr indent="-317500" lvl="1" marL="9144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Time-series, Gated, and Graph-based Models (</a:t>
            </a:r>
            <a:r>
              <a:rPr lang="en">
                <a:solidFill>
                  <a:schemeClr val="dk1"/>
                </a:solidFill>
                <a:latin typeface="Montserrat"/>
                <a:ea typeface="Montserrat"/>
                <a:cs typeface="Montserrat"/>
                <a:sym typeface="Montserrat"/>
              </a:rPr>
              <a:t>GPU and CPU Intensive, Very High Complexity</a:t>
            </a:r>
            <a:r>
              <a:rPr lang="en">
                <a:latin typeface="Montserrat"/>
                <a:ea typeface="Montserrat"/>
                <a:cs typeface="Montserrat"/>
                <a:sym typeface="Montserrat"/>
              </a:rPr>
              <a:t>) e.g. Stock Market Analysis, Weather Prediction, Social Network Analysis</a:t>
            </a:r>
            <a:endParaRPr>
              <a:latin typeface="Montserrat"/>
              <a:ea typeface="Montserrat"/>
              <a:cs typeface="Montserrat"/>
              <a:sym typeface="Montserrat"/>
            </a:endParaRPr>
          </a:p>
        </p:txBody>
      </p:sp>
      <p:sp>
        <p:nvSpPr>
          <p:cNvPr id="429" name="Google Shape;429;g116aaf28986_2_48"/>
          <p:cNvSpPr txBox="1"/>
          <p:nvPr/>
        </p:nvSpPr>
        <p:spPr>
          <a:xfrm>
            <a:off x="447375" y="554200"/>
            <a:ext cx="838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Different Models That Are Out There And Their Complexities</a:t>
            </a:r>
            <a:endParaRPr sz="2000">
              <a:latin typeface="Montserrat"/>
              <a:ea typeface="Montserrat"/>
              <a:cs typeface="Montserrat"/>
              <a:sym typeface="Montserrat"/>
            </a:endParaRPr>
          </a:p>
        </p:txBody>
      </p:sp>
      <p:sp>
        <p:nvSpPr>
          <p:cNvPr id="430" name="Google Shape;430;g116aaf28986_2_48"/>
          <p:cNvSpPr txBox="1"/>
          <p:nvPr>
            <p:ph type="title"/>
          </p:nvPr>
        </p:nvSpPr>
        <p:spPr>
          <a:xfrm>
            <a:off x="2733475" y="4252500"/>
            <a:ext cx="2596800" cy="474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400"/>
              <a:buNone/>
            </a:pPr>
            <a:r>
              <a:rPr lang="en" sz="1400"/>
              <a:t>Building &amp; Optimizing the Model</a:t>
            </a:r>
            <a:endParaRPr sz="900">
              <a:solidFill>
                <a:srgbClr val="FF0000"/>
              </a:solidFill>
            </a:endParaRPr>
          </a:p>
        </p:txBody>
      </p:sp>
      <p:sp>
        <p:nvSpPr>
          <p:cNvPr id="431" name="Google Shape;431;g116aaf28986_2_48"/>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116aaf28986_2_48"/>
          <p:cNvSpPr/>
          <p:nvPr/>
        </p:nvSpPr>
        <p:spPr>
          <a:xfrm rot="5400000">
            <a:off x="767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33" name="Google Shape;433;g116aaf28986_2_48"/>
          <p:cNvSpPr/>
          <p:nvPr/>
        </p:nvSpPr>
        <p:spPr>
          <a:xfrm>
            <a:off x="4265738" y="478722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34" name="Google Shape;434;g116aaf28986_2_48"/>
          <p:cNvSpPr/>
          <p:nvPr/>
        </p:nvSpPr>
        <p:spPr>
          <a:xfrm rot="5400000">
            <a:off x="9166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35" name="Google Shape;435;g116aaf28986_2_48"/>
          <p:cNvSpPr/>
          <p:nvPr/>
        </p:nvSpPr>
        <p:spPr>
          <a:xfrm rot="5400000">
            <a:off x="1766825"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36" name="Google Shape;436;g116aaf28986_2_48"/>
          <p:cNvSpPr/>
          <p:nvPr/>
        </p:nvSpPr>
        <p:spPr>
          <a:xfrm rot="5400000">
            <a:off x="259980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437" name="Google Shape;437;g116aaf28986_2_48"/>
          <p:cNvSpPr/>
          <p:nvPr/>
        </p:nvSpPr>
        <p:spPr>
          <a:xfrm>
            <a:off x="3432775" y="478722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16aaf28986_0_197"/>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443" name="Google Shape;443;g116aaf28986_0_197"/>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Key Learnings</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29b0f53801_0_9"/>
          <p:cNvSpPr txBox="1"/>
          <p:nvPr/>
        </p:nvSpPr>
        <p:spPr>
          <a:xfrm>
            <a:off x="1132050" y="2017650"/>
            <a:ext cx="687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Calibri"/>
                <a:ea typeface="Calibri"/>
                <a:cs typeface="Calibri"/>
                <a:sym typeface="Calibri"/>
              </a:rPr>
              <a:t>PollEv.com/isaic712</a:t>
            </a:r>
            <a:endParaRPr sz="60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14952c78b6_0_91"/>
          <p:cNvSpPr txBox="1"/>
          <p:nvPr/>
        </p:nvSpPr>
        <p:spPr>
          <a:xfrm>
            <a:off x="577250" y="347825"/>
            <a:ext cx="426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Key Learnings</a:t>
            </a:r>
            <a:endParaRPr sz="2200">
              <a:latin typeface="Montserrat"/>
              <a:ea typeface="Montserrat"/>
              <a:cs typeface="Montserrat"/>
              <a:sym typeface="Montserrat"/>
            </a:endParaRPr>
          </a:p>
        </p:txBody>
      </p:sp>
      <p:sp>
        <p:nvSpPr>
          <p:cNvPr id="454" name="Google Shape;454;g114952c78b6_0_91"/>
          <p:cNvSpPr txBox="1"/>
          <p:nvPr/>
        </p:nvSpPr>
        <p:spPr>
          <a:xfrm>
            <a:off x="614250" y="1206325"/>
            <a:ext cx="80667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Adopting AI in a business is a m</a:t>
            </a:r>
            <a:r>
              <a:rPr lang="en">
                <a:latin typeface="Montserrat"/>
                <a:ea typeface="Montserrat"/>
                <a:cs typeface="Montserrat"/>
                <a:sym typeface="Montserrat"/>
              </a:rPr>
              <a:t>ultifaceted</a:t>
            </a:r>
            <a:r>
              <a:rPr lang="en">
                <a:latin typeface="Montserrat"/>
                <a:ea typeface="Montserrat"/>
                <a:cs typeface="Montserrat"/>
                <a:sym typeface="Montserrat"/>
              </a:rPr>
              <a:t> challenge, requiring IT and AI skills and in a wide range of domains</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For organizations to enable AI and ML, they need a business understanding of the problem they want to solve and the proper data for that problem</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The pyramid encapsulates the essence of steps required to making </a:t>
            </a:r>
            <a:r>
              <a:rPr lang="en">
                <a:solidFill>
                  <a:schemeClr val="dk1"/>
                </a:solidFill>
                <a:latin typeface="Montserrat"/>
                <a:ea typeface="Montserrat"/>
                <a:cs typeface="Montserrat"/>
                <a:sym typeface="Montserrat"/>
              </a:rPr>
              <a:t>an AI-enabled organisation</a:t>
            </a:r>
            <a:endParaRPr>
              <a:latin typeface="Montserrat"/>
              <a:ea typeface="Montserrat"/>
              <a:cs typeface="Montserrat"/>
              <a:sym typeface="Montserrat"/>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16aaf28986_0_191"/>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460" name="Google Shape;460;g116aaf28986_0_191"/>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Where ISAIC Comes In</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14952c78b6_0_16"/>
          <p:cNvSpPr txBox="1"/>
          <p:nvPr/>
        </p:nvSpPr>
        <p:spPr>
          <a:xfrm>
            <a:off x="659875" y="383675"/>
            <a:ext cx="771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Agenda</a:t>
            </a:r>
            <a:endParaRPr sz="2200">
              <a:latin typeface="Montserrat"/>
              <a:ea typeface="Montserrat"/>
              <a:cs typeface="Montserrat"/>
              <a:sym typeface="Montserrat"/>
            </a:endParaRPr>
          </a:p>
        </p:txBody>
      </p:sp>
      <p:sp>
        <p:nvSpPr>
          <p:cNvPr id="179" name="Google Shape;179;g114952c78b6_0_16"/>
          <p:cNvSpPr txBox="1"/>
          <p:nvPr/>
        </p:nvSpPr>
        <p:spPr>
          <a:xfrm>
            <a:off x="1076050" y="1202450"/>
            <a:ext cx="68421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AutoNum type="arabicPeriod"/>
            </a:pPr>
            <a:r>
              <a:rPr lang="en" sz="2000">
                <a:latin typeface="Montserrat"/>
                <a:ea typeface="Montserrat"/>
                <a:cs typeface="Montserrat"/>
                <a:sym typeface="Montserrat"/>
              </a:rPr>
              <a:t>AI in Everyday Lives</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Things We Need to Adopt AI</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Data Hierarchy of Needs</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Where ISAIC Comes In</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Key Learning</a:t>
            </a:r>
            <a:endParaRPr sz="20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
          <p:cNvSpPr txBox="1"/>
          <p:nvPr>
            <p:ph idx="1" type="body"/>
          </p:nvPr>
        </p:nvSpPr>
        <p:spPr>
          <a:xfrm>
            <a:off x="1251825" y="1357900"/>
            <a:ext cx="7320600" cy="1325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750"/>
              </a:spcBef>
              <a:spcAft>
                <a:spcPts val="0"/>
              </a:spcAft>
              <a:buSzPts val="2100"/>
              <a:buNone/>
            </a:pPr>
            <a:r>
              <a:rPr b="1" lang="en" sz="1600">
                <a:latin typeface="Montserrat"/>
                <a:ea typeface="Montserrat"/>
                <a:cs typeface="Montserrat"/>
                <a:sym typeface="Montserrat"/>
              </a:rPr>
              <a:t>ISAIC [ai-zey-ihk] </a:t>
            </a:r>
            <a:endParaRPr/>
          </a:p>
          <a:p>
            <a:pPr indent="0" lvl="0" marL="0" rtl="0" algn="l">
              <a:lnSpc>
                <a:spcPct val="120000"/>
              </a:lnSpc>
              <a:spcBef>
                <a:spcPts val="750"/>
              </a:spcBef>
              <a:spcAft>
                <a:spcPts val="0"/>
              </a:spcAft>
              <a:buSzPts val="2100"/>
              <a:buNone/>
            </a:pPr>
            <a:r>
              <a:rPr lang="en"/>
              <a:t>Meets the need of </a:t>
            </a:r>
            <a:r>
              <a:rPr lang="en">
                <a:extLst>
                  <a:ext uri="http://customooxmlschemas.google.com/">
                    <go:slidesCustomData xmlns:go="http://customooxmlschemas.google.com/" textRoundtripDataId="0"/>
                  </a:ext>
                </a:extLst>
              </a:rPr>
              <a:t>small and medium-sized enterprises</a:t>
            </a:r>
            <a:r>
              <a:rPr lang="en"/>
              <a:t> (SMEs) for their infrastructure and know-how that accelerates</a:t>
            </a:r>
            <a:r>
              <a:rPr lang="en">
                <a:solidFill>
                  <a:srgbClr val="252A22"/>
                </a:solidFill>
              </a:rPr>
              <a:t> adoption and commercialization of AI </a:t>
            </a:r>
            <a:r>
              <a:rPr lang="en"/>
              <a:t>in </a:t>
            </a:r>
            <a:r>
              <a:rPr lang="en">
                <a:solidFill>
                  <a:srgbClr val="252A22"/>
                </a:solidFill>
              </a:rPr>
              <a:t>Western Canada. </a:t>
            </a:r>
            <a:endParaRPr/>
          </a:p>
        </p:txBody>
      </p:sp>
      <p:sp>
        <p:nvSpPr>
          <p:cNvPr id="466" name="Google Shape;466;p2"/>
          <p:cNvSpPr txBox="1"/>
          <p:nvPr>
            <p:ph type="title"/>
          </p:nvPr>
        </p:nvSpPr>
        <p:spPr>
          <a:xfrm>
            <a:off x="1251825" y="575475"/>
            <a:ext cx="7320600" cy="474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None/>
            </a:pPr>
            <a:r>
              <a:rPr lang="en" sz="2200"/>
              <a:t>Who We Are</a:t>
            </a:r>
            <a:endParaRPr sz="2200"/>
          </a:p>
        </p:txBody>
      </p:sp>
      <p:pic>
        <p:nvPicPr>
          <p:cNvPr id="467" name="Google Shape;467;p2"/>
          <p:cNvPicPr preferRelativeResize="0"/>
          <p:nvPr/>
        </p:nvPicPr>
        <p:blipFill rotWithShape="1">
          <a:blip r:embed="rId3">
            <a:alphaModFix/>
          </a:blip>
          <a:srcRect b="0" l="0" r="0" t="0"/>
          <a:stretch/>
        </p:blipFill>
        <p:spPr>
          <a:xfrm>
            <a:off x="509128" y="500003"/>
            <a:ext cx="705267" cy="625501"/>
          </a:xfrm>
          <a:prstGeom prst="rect">
            <a:avLst/>
          </a:prstGeom>
          <a:noFill/>
          <a:ln>
            <a:noFill/>
          </a:ln>
        </p:spPr>
      </p:pic>
      <p:sp>
        <p:nvSpPr>
          <p:cNvPr id="468" name="Google Shape;468;p2"/>
          <p:cNvSpPr txBox="1"/>
          <p:nvPr>
            <p:ph idx="1" type="body"/>
          </p:nvPr>
        </p:nvSpPr>
        <p:spPr>
          <a:xfrm>
            <a:off x="5069200" y="2781650"/>
            <a:ext cx="41511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2400">
                <a:solidFill>
                  <a:srgbClr val="26C6DA"/>
                </a:solidFill>
                <a:latin typeface="Montserrat"/>
                <a:ea typeface="Montserrat"/>
                <a:cs typeface="Montserrat"/>
                <a:sym typeface="Montserrat"/>
              </a:rPr>
              <a:t>340,000</a:t>
            </a:r>
            <a:r>
              <a:rPr b="1" lang="en" sz="2100">
                <a:solidFill>
                  <a:srgbClr val="26C6DA"/>
                </a:solidFill>
                <a:latin typeface="Montserrat"/>
                <a:ea typeface="Montserrat"/>
                <a:cs typeface="Montserrat"/>
                <a:sym typeface="Montserrat"/>
              </a:rPr>
              <a:t> </a:t>
            </a:r>
            <a:r>
              <a:rPr lang="en" sz="2100">
                <a:solidFill>
                  <a:srgbClr val="26C6DA"/>
                </a:solidFill>
                <a:latin typeface="Montserrat"/>
                <a:ea typeface="Montserrat"/>
                <a:cs typeface="Montserrat"/>
                <a:sym typeface="Montserrat"/>
              </a:rPr>
              <a:t>SMEs in W.C.</a:t>
            </a:r>
            <a:endParaRPr sz="2100">
              <a:solidFill>
                <a:srgbClr val="26C6DA"/>
              </a:solidFill>
              <a:latin typeface="Montserrat"/>
              <a:ea typeface="Montserrat"/>
              <a:cs typeface="Montserrat"/>
              <a:sym typeface="Montserrat"/>
            </a:endParaRPr>
          </a:p>
        </p:txBody>
      </p:sp>
      <p:sp>
        <p:nvSpPr>
          <p:cNvPr id="469" name="Google Shape;469;p2"/>
          <p:cNvSpPr txBox="1"/>
          <p:nvPr>
            <p:ph idx="1" type="body"/>
          </p:nvPr>
        </p:nvSpPr>
        <p:spPr>
          <a:xfrm>
            <a:off x="3414575" y="4381125"/>
            <a:ext cx="26268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2300">
                <a:solidFill>
                  <a:srgbClr val="26C6DA"/>
                </a:solidFill>
                <a:latin typeface="Montserrat"/>
                <a:ea typeface="Montserrat"/>
                <a:cs typeface="Montserrat"/>
                <a:sym typeface="Montserrat"/>
              </a:rPr>
              <a:t>51.3%</a:t>
            </a:r>
            <a:r>
              <a:rPr b="1" lang="en" sz="1800">
                <a:solidFill>
                  <a:srgbClr val="26C6DA"/>
                </a:solidFill>
                <a:latin typeface="Montserrat"/>
                <a:ea typeface="Montserrat"/>
                <a:cs typeface="Montserrat"/>
                <a:sym typeface="Montserrat"/>
              </a:rPr>
              <a:t> </a:t>
            </a:r>
            <a:r>
              <a:rPr lang="en" sz="1600">
                <a:solidFill>
                  <a:srgbClr val="26C6DA"/>
                </a:solidFill>
                <a:latin typeface="Montserrat"/>
                <a:ea typeface="Montserrat"/>
                <a:cs typeface="Montserrat"/>
                <a:sym typeface="Montserrat"/>
              </a:rPr>
              <a:t>projected rate of AI adoption for SMEs</a:t>
            </a:r>
            <a:endParaRPr sz="1600">
              <a:solidFill>
                <a:srgbClr val="26C6DA"/>
              </a:solidFill>
              <a:latin typeface="Montserrat"/>
              <a:ea typeface="Montserrat"/>
              <a:cs typeface="Montserrat"/>
              <a:sym typeface="Montserrat"/>
            </a:endParaRPr>
          </a:p>
        </p:txBody>
      </p:sp>
      <p:sp>
        <p:nvSpPr>
          <p:cNvPr id="470" name="Google Shape;470;p2"/>
          <p:cNvSpPr txBox="1"/>
          <p:nvPr>
            <p:ph idx="1" type="body"/>
          </p:nvPr>
        </p:nvSpPr>
        <p:spPr>
          <a:xfrm>
            <a:off x="551675" y="2844525"/>
            <a:ext cx="43653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2100">
                <a:solidFill>
                  <a:srgbClr val="888888"/>
                </a:solidFill>
                <a:latin typeface="Montserrat"/>
                <a:ea typeface="Montserrat"/>
                <a:cs typeface="Montserrat"/>
                <a:sym typeface="Montserrat"/>
              </a:rPr>
              <a:t>~3000</a:t>
            </a:r>
            <a:r>
              <a:rPr b="1" lang="en" sz="2300">
                <a:solidFill>
                  <a:srgbClr val="888888"/>
                </a:solidFill>
                <a:latin typeface="Montserrat"/>
                <a:ea typeface="Montserrat"/>
                <a:cs typeface="Montserrat"/>
                <a:sym typeface="Montserrat"/>
              </a:rPr>
              <a:t> </a:t>
            </a:r>
            <a:r>
              <a:rPr b="1" lang="en" sz="1500">
                <a:solidFill>
                  <a:srgbClr val="888888"/>
                </a:solidFill>
                <a:latin typeface="Montserrat"/>
                <a:ea typeface="Montserrat"/>
                <a:cs typeface="Montserrat"/>
                <a:sym typeface="Montserrat"/>
              </a:rPr>
              <a:t>tech cos in AB</a:t>
            </a:r>
            <a:endParaRPr sz="1800">
              <a:solidFill>
                <a:srgbClr val="888888"/>
              </a:solidFill>
              <a:latin typeface="Montserrat"/>
              <a:ea typeface="Montserrat"/>
              <a:cs typeface="Montserrat"/>
              <a:sym typeface="Montserrat"/>
            </a:endParaRPr>
          </a:p>
        </p:txBody>
      </p:sp>
      <p:sp>
        <p:nvSpPr>
          <p:cNvPr id="471" name="Google Shape;471;p2"/>
          <p:cNvSpPr txBox="1"/>
          <p:nvPr>
            <p:ph idx="1" type="body"/>
          </p:nvPr>
        </p:nvSpPr>
        <p:spPr>
          <a:xfrm>
            <a:off x="3582825" y="3828163"/>
            <a:ext cx="37833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2200">
                <a:solidFill>
                  <a:srgbClr val="434343"/>
                </a:solidFill>
                <a:latin typeface="Montserrat"/>
                <a:ea typeface="Montserrat"/>
                <a:cs typeface="Montserrat"/>
                <a:sym typeface="Montserrat"/>
              </a:rPr>
              <a:t>~16,000</a:t>
            </a:r>
            <a:r>
              <a:rPr lang="en" sz="1600">
                <a:solidFill>
                  <a:srgbClr val="434343"/>
                </a:solidFill>
                <a:latin typeface="Montserrat"/>
                <a:ea typeface="Montserrat"/>
                <a:cs typeface="Montserrat"/>
                <a:sym typeface="Montserrat"/>
              </a:rPr>
              <a:t> tech jobs in AB</a:t>
            </a:r>
            <a:endParaRPr sz="1600">
              <a:solidFill>
                <a:srgbClr val="434343"/>
              </a:solidFill>
              <a:latin typeface="Montserrat"/>
              <a:ea typeface="Montserrat"/>
              <a:cs typeface="Montserrat"/>
              <a:sym typeface="Montserrat"/>
            </a:endParaRPr>
          </a:p>
        </p:txBody>
      </p:sp>
      <p:sp>
        <p:nvSpPr>
          <p:cNvPr id="472" name="Google Shape;472;p2"/>
          <p:cNvSpPr txBox="1"/>
          <p:nvPr>
            <p:ph idx="1" type="body"/>
          </p:nvPr>
        </p:nvSpPr>
        <p:spPr>
          <a:xfrm>
            <a:off x="856475" y="3225525"/>
            <a:ext cx="4365300" cy="474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lang="en" sz="1600">
                <a:solidFill>
                  <a:srgbClr val="7F7F7F"/>
                </a:solidFill>
                <a:latin typeface="Montserrat"/>
                <a:ea typeface="Montserrat"/>
                <a:cs typeface="Montserrat"/>
                <a:sym typeface="Montserrat"/>
              </a:rPr>
              <a:t>  </a:t>
            </a:r>
            <a:r>
              <a:rPr b="1" lang="en" sz="1600">
                <a:solidFill>
                  <a:srgbClr val="7F7F7F"/>
                </a:solidFill>
                <a:latin typeface="Montserrat"/>
                <a:ea typeface="Montserrat"/>
                <a:cs typeface="Montserrat"/>
                <a:sym typeface="Montserrat"/>
              </a:rPr>
              <a:t>  an increase of</a:t>
            </a:r>
            <a:r>
              <a:rPr lang="en" sz="1600">
                <a:solidFill>
                  <a:srgbClr val="7F7F7F"/>
                </a:solidFill>
                <a:latin typeface="Montserrat"/>
                <a:ea typeface="Montserrat"/>
                <a:cs typeface="Montserrat"/>
                <a:sym typeface="Montserrat"/>
              </a:rPr>
              <a:t> </a:t>
            </a:r>
            <a:r>
              <a:rPr b="1" lang="en" sz="2600">
                <a:solidFill>
                  <a:srgbClr val="7F7F7F"/>
                </a:solidFill>
                <a:latin typeface="Montserrat"/>
                <a:ea typeface="Montserrat"/>
                <a:cs typeface="Montserrat"/>
                <a:sym typeface="Montserrat"/>
              </a:rPr>
              <a:t>149% </a:t>
            </a:r>
            <a:r>
              <a:rPr lang="en" sz="1800">
                <a:solidFill>
                  <a:srgbClr val="7F7F7F"/>
                </a:solidFill>
                <a:latin typeface="Montserrat"/>
                <a:ea typeface="Montserrat"/>
                <a:cs typeface="Montserrat"/>
                <a:sym typeface="Montserrat"/>
              </a:rPr>
              <a:t>over 2018</a:t>
            </a:r>
            <a:endParaRPr sz="1800">
              <a:solidFill>
                <a:srgbClr val="7F7F7F"/>
              </a:solidFill>
              <a:latin typeface="Montserrat"/>
              <a:ea typeface="Montserrat"/>
              <a:cs typeface="Montserrat"/>
              <a:sym typeface="Montserrat"/>
            </a:endParaRPr>
          </a:p>
        </p:txBody>
      </p:sp>
      <p:sp>
        <p:nvSpPr>
          <p:cNvPr id="473" name="Google Shape;473;p2"/>
          <p:cNvSpPr txBox="1"/>
          <p:nvPr>
            <p:ph idx="1" type="body"/>
          </p:nvPr>
        </p:nvSpPr>
        <p:spPr>
          <a:xfrm>
            <a:off x="5069200" y="3162650"/>
            <a:ext cx="4151100" cy="625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lang="en">
                <a:solidFill>
                  <a:srgbClr val="26C6DA"/>
                </a:solidFill>
                <a:latin typeface="Montserrat"/>
                <a:ea typeface="Montserrat"/>
                <a:cs typeface="Montserrat"/>
                <a:sym typeface="Montserrat"/>
              </a:rPr>
              <a:t>account for</a:t>
            </a:r>
            <a:r>
              <a:rPr lang="en" sz="2100">
                <a:solidFill>
                  <a:srgbClr val="26C6DA"/>
                </a:solidFill>
                <a:latin typeface="Montserrat"/>
                <a:ea typeface="Montserrat"/>
                <a:cs typeface="Montserrat"/>
                <a:sym typeface="Montserrat"/>
              </a:rPr>
              <a:t> </a:t>
            </a:r>
            <a:r>
              <a:rPr b="1" lang="en" sz="2600">
                <a:solidFill>
                  <a:srgbClr val="26C6DA"/>
                </a:solidFill>
                <a:latin typeface="Montserrat"/>
                <a:ea typeface="Montserrat"/>
                <a:cs typeface="Montserrat"/>
                <a:sym typeface="Montserrat"/>
              </a:rPr>
              <a:t>92% </a:t>
            </a:r>
            <a:r>
              <a:rPr lang="en" sz="1900">
                <a:solidFill>
                  <a:srgbClr val="26C6DA"/>
                </a:solidFill>
                <a:latin typeface="Montserrat"/>
                <a:ea typeface="Montserrat"/>
                <a:cs typeface="Montserrat"/>
                <a:sym typeface="Montserrat"/>
              </a:rPr>
              <a:t>of W.C workforce</a:t>
            </a:r>
            <a:endParaRPr sz="1900">
              <a:solidFill>
                <a:srgbClr val="26C6DA"/>
              </a:solidFill>
              <a:latin typeface="Montserrat"/>
              <a:ea typeface="Montserrat"/>
              <a:cs typeface="Montserrat"/>
              <a:sym typeface="Montserrat"/>
            </a:endParaRPr>
          </a:p>
          <a:p>
            <a:pPr indent="0" lvl="0" marL="0" rtl="0" algn="l">
              <a:lnSpc>
                <a:spcPct val="120000"/>
              </a:lnSpc>
              <a:spcBef>
                <a:spcPts val="750"/>
              </a:spcBef>
              <a:spcAft>
                <a:spcPts val="0"/>
              </a:spcAft>
              <a:buSzPts val="770"/>
              <a:buNone/>
            </a:pPr>
            <a:r>
              <a:t/>
            </a:r>
            <a:endParaRPr sz="2100">
              <a:solidFill>
                <a:srgbClr val="26C6DA"/>
              </a:solidFill>
              <a:latin typeface="Montserrat"/>
              <a:ea typeface="Montserrat"/>
              <a:cs typeface="Montserrat"/>
              <a:sym typeface="Montserrat"/>
            </a:endParaRPr>
          </a:p>
        </p:txBody>
      </p:sp>
      <p:sp>
        <p:nvSpPr>
          <p:cNvPr id="474" name="Google Shape;474;p2"/>
          <p:cNvSpPr txBox="1"/>
          <p:nvPr>
            <p:ph idx="1" type="body"/>
          </p:nvPr>
        </p:nvSpPr>
        <p:spPr>
          <a:xfrm>
            <a:off x="6903850" y="3722475"/>
            <a:ext cx="623400" cy="625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750"/>
              </a:spcBef>
              <a:spcAft>
                <a:spcPts val="0"/>
              </a:spcAft>
              <a:buSzPts val="770"/>
              <a:buNone/>
            </a:pPr>
            <a:r>
              <a:rPr b="1" lang="en" sz="3800">
                <a:solidFill>
                  <a:srgbClr val="888888"/>
                </a:solidFill>
                <a:latin typeface="Montserrat"/>
                <a:ea typeface="Montserrat"/>
                <a:cs typeface="Montserrat"/>
                <a:sym typeface="Montserrat"/>
              </a:rPr>
              <a:t>⅔ </a:t>
            </a:r>
            <a:endParaRPr sz="3100">
              <a:solidFill>
                <a:srgbClr val="888888"/>
              </a:solidFill>
              <a:latin typeface="Montserrat"/>
              <a:ea typeface="Montserrat"/>
              <a:cs typeface="Montserrat"/>
              <a:sym typeface="Montserrat"/>
            </a:endParaRPr>
          </a:p>
          <a:p>
            <a:pPr indent="0" lvl="0" marL="0" rtl="0" algn="l">
              <a:lnSpc>
                <a:spcPct val="120000"/>
              </a:lnSpc>
              <a:spcBef>
                <a:spcPts val="750"/>
              </a:spcBef>
              <a:spcAft>
                <a:spcPts val="0"/>
              </a:spcAft>
              <a:buSzPts val="770"/>
              <a:buNone/>
            </a:pPr>
            <a:r>
              <a:t/>
            </a:r>
            <a:endParaRPr sz="3300">
              <a:solidFill>
                <a:srgbClr val="888888"/>
              </a:solidFill>
              <a:latin typeface="Montserrat"/>
              <a:ea typeface="Montserrat"/>
              <a:cs typeface="Montserrat"/>
              <a:sym typeface="Montserrat"/>
            </a:endParaRPr>
          </a:p>
        </p:txBody>
      </p:sp>
      <p:sp>
        <p:nvSpPr>
          <p:cNvPr id="475" name="Google Shape;475;p2"/>
          <p:cNvSpPr txBox="1"/>
          <p:nvPr>
            <p:ph idx="1" type="body"/>
          </p:nvPr>
        </p:nvSpPr>
        <p:spPr>
          <a:xfrm>
            <a:off x="6361675" y="4228725"/>
            <a:ext cx="1690200" cy="625500"/>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750"/>
              </a:spcBef>
              <a:spcAft>
                <a:spcPts val="0"/>
              </a:spcAft>
              <a:buSzPts val="770"/>
              <a:buNone/>
            </a:pPr>
            <a:r>
              <a:rPr lang="en" sz="1500">
                <a:solidFill>
                  <a:srgbClr val="888888"/>
                </a:solidFill>
                <a:latin typeface="Montserrat"/>
                <a:ea typeface="Montserrat"/>
                <a:cs typeface="Montserrat"/>
                <a:sym typeface="Montserrat"/>
              </a:rPr>
              <a:t>start-up survival rate past year 5</a:t>
            </a:r>
            <a:endParaRPr sz="1500">
              <a:solidFill>
                <a:srgbClr val="888888"/>
              </a:solidFill>
              <a:latin typeface="Montserrat"/>
              <a:ea typeface="Montserrat"/>
              <a:cs typeface="Montserrat"/>
              <a:sym typeface="Montserrat"/>
            </a:endParaRPr>
          </a:p>
          <a:p>
            <a:pPr indent="0" lvl="0" marL="0" rtl="0" algn="l">
              <a:lnSpc>
                <a:spcPct val="120000"/>
              </a:lnSpc>
              <a:spcBef>
                <a:spcPts val="750"/>
              </a:spcBef>
              <a:spcAft>
                <a:spcPts val="0"/>
              </a:spcAft>
              <a:buSzPts val="770"/>
              <a:buNone/>
            </a:pPr>
            <a:r>
              <a:t/>
            </a:r>
            <a:endParaRPr sz="1700">
              <a:solidFill>
                <a:srgbClr val="888888"/>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gdc3589dced_0_0"/>
          <p:cNvPicPr preferRelativeResize="0"/>
          <p:nvPr/>
        </p:nvPicPr>
        <p:blipFill>
          <a:blip r:embed="rId3">
            <a:alphaModFix/>
          </a:blip>
          <a:stretch>
            <a:fillRect/>
          </a:stretch>
        </p:blipFill>
        <p:spPr>
          <a:xfrm>
            <a:off x="6154150" y="2496825"/>
            <a:ext cx="1210800" cy="681075"/>
          </a:xfrm>
          <a:prstGeom prst="rect">
            <a:avLst/>
          </a:prstGeom>
          <a:noFill/>
          <a:ln>
            <a:noFill/>
          </a:ln>
        </p:spPr>
      </p:pic>
      <p:sp>
        <p:nvSpPr>
          <p:cNvPr id="482" name="Google Shape;482;gdc3589dced_0_0"/>
          <p:cNvSpPr txBox="1"/>
          <p:nvPr>
            <p:ph type="title"/>
          </p:nvPr>
        </p:nvSpPr>
        <p:spPr>
          <a:xfrm>
            <a:off x="355800" y="384250"/>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sz="2200"/>
              <a:t>Local Organisations That Can Help with AI Adoption</a:t>
            </a:r>
            <a:endParaRPr sz="2200"/>
          </a:p>
        </p:txBody>
      </p:sp>
      <p:sp>
        <p:nvSpPr>
          <p:cNvPr id="483" name="Google Shape;483;gdc3589dced_0_0"/>
          <p:cNvSpPr txBox="1"/>
          <p:nvPr/>
        </p:nvSpPr>
        <p:spPr>
          <a:xfrm>
            <a:off x="546200" y="1705275"/>
            <a:ext cx="1671300" cy="9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300" u="none" cap="none" strike="noStrike">
                <a:solidFill>
                  <a:srgbClr val="000000"/>
                </a:solidFill>
                <a:latin typeface="Montserrat"/>
                <a:ea typeface="Montserrat"/>
                <a:cs typeface="Montserrat"/>
                <a:sym typeface="Montserrat"/>
              </a:rPr>
              <a:t>“</a:t>
            </a:r>
            <a:r>
              <a:rPr lang="en" sz="1300">
                <a:latin typeface="Montserrat"/>
                <a:ea typeface="Montserrat"/>
                <a:cs typeface="Montserrat"/>
                <a:sym typeface="Montserrat"/>
              </a:rPr>
              <a:t>I</a:t>
            </a:r>
            <a:r>
              <a:rPr i="0" lang="en" sz="1300" u="none" cap="none" strike="noStrike">
                <a:solidFill>
                  <a:srgbClr val="000000"/>
                </a:solidFill>
                <a:latin typeface="Montserrat"/>
                <a:ea typeface="Montserrat"/>
                <a:cs typeface="Montserrat"/>
                <a:sym typeface="Montserrat"/>
              </a:rPr>
              <a:t>nfrastructure &amp; applied knowledge”</a:t>
            </a:r>
            <a:endParaRPr i="0" sz="1300" u="none" cap="none" strike="noStrike">
              <a:solidFill>
                <a:srgbClr val="000000"/>
              </a:solidFill>
              <a:latin typeface="Montserrat"/>
              <a:ea typeface="Montserrat"/>
              <a:cs typeface="Montserrat"/>
              <a:sym typeface="Montserrat"/>
            </a:endParaRPr>
          </a:p>
        </p:txBody>
      </p:sp>
      <p:pic>
        <p:nvPicPr>
          <p:cNvPr id="484" name="Google Shape;484;gdc3589dced_0_0"/>
          <p:cNvPicPr preferRelativeResize="0"/>
          <p:nvPr/>
        </p:nvPicPr>
        <p:blipFill rotWithShape="1">
          <a:blip r:embed="rId4">
            <a:alphaModFix/>
          </a:blip>
          <a:srcRect b="0" l="0" r="0" t="0"/>
          <a:stretch/>
        </p:blipFill>
        <p:spPr>
          <a:xfrm>
            <a:off x="2154001" y="1521930"/>
            <a:ext cx="1099199" cy="974894"/>
          </a:xfrm>
          <a:prstGeom prst="rect">
            <a:avLst/>
          </a:prstGeom>
          <a:noFill/>
          <a:ln>
            <a:noFill/>
          </a:ln>
        </p:spPr>
      </p:pic>
      <p:pic>
        <p:nvPicPr>
          <p:cNvPr id="485" name="Google Shape;485;gdc3589dced_0_0"/>
          <p:cNvPicPr preferRelativeResize="0"/>
          <p:nvPr/>
        </p:nvPicPr>
        <p:blipFill rotWithShape="1">
          <a:blip r:embed="rId5">
            <a:alphaModFix/>
          </a:blip>
          <a:srcRect b="0" l="0" r="54250" t="0"/>
          <a:stretch/>
        </p:blipFill>
        <p:spPr>
          <a:xfrm>
            <a:off x="5593786" y="1667600"/>
            <a:ext cx="744473" cy="549850"/>
          </a:xfrm>
          <a:prstGeom prst="rect">
            <a:avLst/>
          </a:prstGeom>
          <a:noFill/>
          <a:ln>
            <a:noFill/>
          </a:ln>
        </p:spPr>
      </p:pic>
      <p:sp>
        <p:nvSpPr>
          <p:cNvPr id="486" name="Google Shape;486;gdc3589dced_0_0"/>
          <p:cNvSpPr txBox="1"/>
          <p:nvPr/>
        </p:nvSpPr>
        <p:spPr>
          <a:xfrm>
            <a:off x="6453700" y="3177900"/>
            <a:ext cx="2461500" cy="78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200" u="none" cap="none" strike="noStrike">
                <a:solidFill>
                  <a:srgbClr val="000000"/>
                </a:solidFill>
                <a:latin typeface="Montserrat"/>
                <a:ea typeface="Montserrat"/>
                <a:cs typeface="Montserrat"/>
                <a:sym typeface="Montserrat"/>
              </a:rPr>
              <a:t>Industry specific or turnkey = “</a:t>
            </a:r>
            <a:r>
              <a:rPr lang="en" sz="1200">
                <a:latin typeface="Montserrat"/>
                <a:ea typeface="Montserrat"/>
                <a:cs typeface="Montserrat"/>
                <a:sym typeface="Montserrat"/>
              </a:rPr>
              <a:t>D</a:t>
            </a:r>
            <a:r>
              <a:rPr i="0" lang="en" sz="1200" u="none" cap="none" strike="noStrike">
                <a:solidFill>
                  <a:srgbClr val="000000"/>
                </a:solidFill>
                <a:latin typeface="Montserrat"/>
                <a:ea typeface="Montserrat"/>
                <a:cs typeface="Montserrat"/>
                <a:sym typeface="Montserrat"/>
              </a:rPr>
              <a:t>evelop powerful software applications”</a:t>
            </a:r>
            <a:endParaRPr i="0" sz="1200" u="none" cap="none" strike="noStrike">
              <a:solidFill>
                <a:srgbClr val="000000"/>
              </a:solidFill>
              <a:latin typeface="Montserrat"/>
              <a:ea typeface="Montserrat"/>
              <a:cs typeface="Montserrat"/>
              <a:sym typeface="Montserrat"/>
            </a:endParaRPr>
          </a:p>
        </p:txBody>
      </p:sp>
      <p:sp>
        <p:nvSpPr>
          <p:cNvPr id="487" name="Google Shape;487;gdc3589dced_0_0"/>
          <p:cNvSpPr txBox="1"/>
          <p:nvPr/>
        </p:nvSpPr>
        <p:spPr>
          <a:xfrm>
            <a:off x="6453700" y="1652575"/>
            <a:ext cx="2610300" cy="5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200" u="none" cap="none" strike="noStrike">
                <a:solidFill>
                  <a:srgbClr val="000000"/>
                </a:solidFill>
                <a:latin typeface="Montserrat"/>
                <a:ea typeface="Montserrat"/>
                <a:cs typeface="Montserrat"/>
                <a:sym typeface="Montserrat"/>
              </a:rPr>
              <a:t>“</a:t>
            </a:r>
            <a:r>
              <a:rPr lang="en" sz="1200">
                <a:latin typeface="Montserrat"/>
                <a:ea typeface="Montserrat"/>
                <a:cs typeface="Montserrat"/>
                <a:sym typeface="Montserrat"/>
              </a:rPr>
              <a:t>C</a:t>
            </a:r>
            <a:r>
              <a:rPr i="0" lang="en" sz="1200" u="none" cap="none" strike="noStrike">
                <a:solidFill>
                  <a:srgbClr val="000000"/>
                </a:solidFill>
                <a:latin typeface="Montserrat"/>
                <a:ea typeface="Montserrat"/>
                <a:cs typeface="Montserrat"/>
                <a:sym typeface="Montserrat"/>
              </a:rPr>
              <a:t>ultivate scientific excellence, develop talent and coach” </a:t>
            </a:r>
            <a:endParaRPr i="0" sz="1200" u="none" cap="none" strike="noStrike">
              <a:solidFill>
                <a:srgbClr val="000000"/>
              </a:solidFill>
              <a:latin typeface="Montserrat"/>
              <a:ea typeface="Montserrat"/>
              <a:cs typeface="Montserrat"/>
              <a:sym typeface="Montserrat"/>
            </a:endParaRPr>
          </a:p>
        </p:txBody>
      </p:sp>
      <p:sp>
        <p:nvSpPr>
          <p:cNvPr id="488" name="Google Shape;488;gdc3589dced_0_0"/>
          <p:cNvSpPr/>
          <p:nvPr/>
        </p:nvSpPr>
        <p:spPr>
          <a:xfrm>
            <a:off x="4202956" y="2217450"/>
            <a:ext cx="1865100" cy="1865100"/>
          </a:xfrm>
          <a:prstGeom prst="ellipse">
            <a:avLst/>
          </a:prstGeom>
          <a:solidFill>
            <a:srgbClr val="B3B3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89" name="Google Shape;489;gdc3589dced_0_0"/>
          <p:cNvSpPr/>
          <p:nvPr/>
        </p:nvSpPr>
        <p:spPr>
          <a:xfrm>
            <a:off x="2706862" y="2217450"/>
            <a:ext cx="1865100" cy="1865100"/>
          </a:xfrm>
          <a:prstGeom prst="ellipse">
            <a:avLst/>
          </a:prstGeom>
          <a:solidFill>
            <a:srgbClr val="63CF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0" name="Google Shape;490;gdc3589dced_0_0"/>
          <p:cNvSpPr/>
          <p:nvPr/>
        </p:nvSpPr>
        <p:spPr>
          <a:xfrm>
            <a:off x="3454909" y="1229637"/>
            <a:ext cx="1865100" cy="1865100"/>
          </a:xfrm>
          <a:prstGeom prst="ellipse">
            <a:avLst/>
          </a:prstGeom>
          <a:solidFill>
            <a:srgbClr val="FFD7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 sz="1100">
                <a:solidFill>
                  <a:schemeClr val="lt1"/>
                </a:solidFill>
                <a:latin typeface="Montserrat"/>
                <a:ea typeface="Montserrat"/>
                <a:cs typeface="Montserrat"/>
                <a:sym typeface="Montserrat"/>
              </a:rPr>
              <a:t>Applied Data Science</a:t>
            </a:r>
            <a:endParaRPr i="0" sz="13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FFD70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FFD70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1" name="Google Shape;491;gdc3589dced_0_0"/>
          <p:cNvSpPr/>
          <p:nvPr/>
        </p:nvSpPr>
        <p:spPr>
          <a:xfrm>
            <a:off x="2706862" y="2217450"/>
            <a:ext cx="1865100" cy="1865100"/>
          </a:xfrm>
          <a:prstGeom prst="ellipse">
            <a:avLst/>
          </a:prstGeom>
          <a:solidFill>
            <a:srgbClr val="63CFE3">
              <a:alpha val="4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lang="en" sz="1200">
                <a:solidFill>
                  <a:schemeClr val="lt1"/>
                </a:solidFill>
                <a:latin typeface="Montserrat"/>
                <a:ea typeface="Montserrat"/>
                <a:cs typeface="Montserrat"/>
                <a:sym typeface="Montserrat"/>
              </a:rPr>
              <a:t>Infrastructure</a:t>
            </a:r>
            <a:endParaRPr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B0F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2" name="Google Shape;492;gdc3589dced_0_0"/>
          <p:cNvSpPr/>
          <p:nvPr/>
        </p:nvSpPr>
        <p:spPr>
          <a:xfrm>
            <a:off x="4202956" y="2217450"/>
            <a:ext cx="1865100" cy="1865100"/>
          </a:xfrm>
          <a:prstGeom prst="ellipse">
            <a:avLst/>
          </a:prstGeom>
          <a:solidFill>
            <a:srgbClr val="B3B3B3">
              <a:alpha val="4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lang="en" sz="1200">
                <a:solidFill>
                  <a:schemeClr val="lt1"/>
                </a:solidFill>
                <a:latin typeface="Montserrat"/>
                <a:ea typeface="Montserrat"/>
                <a:cs typeface="Montserrat"/>
                <a:sym typeface="Montserrat"/>
              </a:rPr>
              <a:t>AI Training</a:t>
            </a:r>
            <a:endParaRPr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pic>
        <p:nvPicPr>
          <p:cNvPr id="493" name="Google Shape;493;gdc3589dced_0_0"/>
          <p:cNvPicPr preferRelativeResize="0"/>
          <p:nvPr/>
        </p:nvPicPr>
        <p:blipFill rotWithShape="1">
          <a:blip r:embed="rId6">
            <a:alphaModFix/>
          </a:blip>
          <a:srcRect b="0" l="0" r="0" t="0"/>
          <a:stretch/>
        </p:blipFill>
        <p:spPr>
          <a:xfrm>
            <a:off x="3812549" y="4175912"/>
            <a:ext cx="1099201" cy="579863"/>
          </a:xfrm>
          <a:prstGeom prst="rect">
            <a:avLst/>
          </a:prstGeom>
          <a:noFill/>
          <a:ln>
            <a:noFill/>
          </a:ln>
        </p:spPr>
      </p:pic>
      <p:sp>
        <p:nvSpPr>
          <p:cNvPr id="494" name="Google Shape;494;gdc3589dced_0_0"/>
          <p:cNvSpPr txBox="1"/>
          <p:nvPr/>
        </p:nvSpPr>
        <p:spPr>
          <a:xfrm>
            <a:off x="1413000" y="4127000"/>
            <a:ext cx="23010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200" u="none" cap="none" strike="noStrike">
                <a:solidFill>
                  <a:srgbClr val="000000"/>
                </a:solidFill>
                <a:latin typeface="Montserrat"/>
                <a:ea typeface="Montserrat"/>
                <a:cs typeface="Montserrat"/>
                <a:sym typeface="Montserrat"/>
              </a:rPr>
              <a:t>“</a:t>
            </a:r>
            <a:r>
              <a:rPr lang="en" sz="1200">
                <a:latin typeface="Montserrat"/>
                <a:ea typeface="Montserrat"/>
                <a:cs typeface="Montserrat"/>
                <a:sym typeface="Montserrat"/>
              </a:rPr>
              <a:t>D</a:t>
            </a:r>
            <a:r>
              <a:rPr i="0" lang="en" sz="1200" u="none" cap="none" strike="noStrike">
                <a:solidFill>
                  <a:srgbClr val="000000"/>
                </a:solidFill>
                <a:latin typeface="Montserrat"/>
                <a:ea typeface="Montserrat"/>
                <a:cs typeface="Montserrat"/>
                <a:sym typeface="Montserrat"/>
              </a:rPr>
              <a:t>riving growth through digital technology”</a:t>
            </a:r>
            <a:endParaRPr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
          <p:cNvSpPr txBox="1"/>
          <p:nvPr>
            <p:ph idx="4294967295" type="title"/>
          </p:nvPr>
        </p:nvSpPr>
        <p:spPr>
          <a:xfrm>
            <a:off x="508000" y="490538"/>
            <a:ext cx="8636000" cy="474662"/>
          </a:xfrm>
          <a:prstGeom prst="rect">
            <a:avLst/>
          </a:prstGeom>
          <a:noFill/>
          <a:ln>
            <a:noFill/>
          </a:ln>
        </p:spPr>
        <p:txBody>
          <a:bodyPr anchorCtr="0" anchor="ctr" bIns="45700" lIns="91425" spcFirstLastPara="1" rIns="91425" wrap="square" tIns="45700">
            <a:noAutofit/>
          </a:bodyPr>
          <a:lstStyle/>
          <a:p>
            <a:pPr indent="457200" lvl="0" marL="0" rtl="0" algn="l">
              <a:lnSpc>
                <a:spcPct val="90000"/>
              </a:lnSpc>
              <a:spcBef>
                <a:spcPts val="0"/>
              </a:spcBef>
              <a:spcAft>
                <a:spcPts val="0"/>
              </a:spcAft>
              <a:buClr>
                <a:schemeClr val="dk1"/>
              </a:buClr>
              <a:buSzPts val="2600"/>
              <a:buFont typeface="Libre Franklin Thin"/>
              <a:buNone/>
            </a:pPr>
            <a:r>
              <a:rPr lang="en" sz="2200">
                <a:latin typeface="Montserrat"/>
                <a:ea typeface="Montserrat"/>
                <a:cs typeface="Montserrat"/>
                <a:sym typeface="Montserrat"/>
              </a:rPr>
              <a:t> Your “Friendly Neighbourhood Cloud”</a:t>
            </a:r>
            <a:endParaRPr sz="2200">
              <a:latin typeface="Montserrat"/>
              <a:ea typeface="Montserrat"/>
              <a:cs typeface="Montserrat"/>
              <a:sym typeface="Montserrat"/>
            </a:endParaRPr>
          </a:p>
        </p:txBody>
      </p:sp>
      <p:sp>
        <p:nvSpPr>
          <p:cNvPr id="501" name="Google Shape;501;p4"/>
          <p:cNvSpPr/>
          <p:nvPr/>
        </p:nvSpPr>
        <p:spPr>
          <a:xfrm>
            <a:off x="736346" y="2413849"/>
            <a:ext cx="2266800" cy="9930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02" name="Google Shape;502;p4"/>
          <p:cNvSpPr txBox="1"/>
          <p:nvPr/>
        </p:nvSpPr>
        <p:spPr>
          <a:xfrm>
            <a:off x="421033" y="2362399"/>
            <a:ext cx="2266800" cy="99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300" u="none" cap="none" strike="noStrike">
                <a:solidFill>
                  <a:srgbClr val="FF4D00"/>
                </a:solidFill>
                <a:latin typeface="Montserrat"/>
                <a:ea typeface="Montserrat"/>
                <a:cs typeface="Montserrat"/>
                <a:sym typeface="Montserrat"/>
              </a:rPr>
              <a:t>Open-Access, Cloud Compute</a:t>
            </a:r>
            <a:endParaRPr b="0" i="0" sz="1300" u="none" cap="none" strike="noStrike">
              <a:solidFill>
                <a:srgbClr val="FF4D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rPr b="1" i="0" lang="en" sz="1300" u="none" cap="none" strike="noStrike">
                <a:solidFill>
                  <a:srgbClr val="FF4D00"/>
                </a:solidFill>
                <a:latin typeface="Montserrat"/>
                <a:ea typeface="Montserrat"/>
                <a:cs typeface="Montserrat"/>
                <a:sym typeface="Montserrat"/>
              </a:rPr>
              <a:t>(AI Garage)</a:t>
            </a:r>
            <a:endParaRPr b="1" i="0" sz="1300" u="none" cap="none" strike="noStrike">
              <a:solidFill>
                <a:srgbClr val="FF4D00"/>
              </a:solidFill>
              <a:latin typeface="Inter"/>
              <a:ea typeface="Inter"/>
              <a:cs typeface="Inter"/>
              <a:sym typeface="Inter"/>
            </a:endParaRPr>
          </a:p>
        </p:txBody>
      </p:sp>
      <p:sp>
        <p:nvSpPr>
          <p:cNvPr id="503" name="Google Shape;503;p4"/>
          <p:cNvSpPr/>
          <p:nvPr/>
        </p:nvSpPr>
        <p:spPr>
          <a:xfrm>
            <a:off x="3115020" y="2421080"/>
            <a:ext cx="2252700" cy="2700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04" name="Google Shape;504;p4"/>
          <p:cNvSpPr txBox="1"/>
          <p:nvPr/>
        </p:nvSpPr>
        <p:spPr>
          <a:xfrm>
            <a:off x="2993675" y="2421075"/>
            <a:ext cx="2685900" cy="27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300" u="none" cap="none" strike="noStrike">
                <a:solidFill>
                  <a:srgbClr val="26C6DA"/>
                </a:solidFill>
                <a:latin typeface="Montserrat"/>
                <a:ea typeface="Montserrat"/>
                <a:cs typeface="Montserrat"/>
                <a:sym typeface="Montserrat"/>
              </a:rPr>
              <a:t>Secure Experimentation &amp; Data Collaboration Environment*</a:t>
            </a:r>
            <a:endParaRPr b="0" i="0" sz="1300" u="none" cap="none" strike="noStrike">
              <a:solidFill>
                <a:srgbClr val="26C6DA"/>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rPr b="1" i="0" lang="en" sz="1300" u="none" cap="none" strike="noStrike">
                <a:solidFill>
                  <a:srgbClr val="26C6DA"/>
                </a:solidFill>
                <a:latin typeface="Montserrat"/>
                <a:ea typeface="Montserrat"/>
                <a:cs typeface="Montserrat"/>
                <a:sym typeface="Montserrat"/>
              </a:rPr>
              <a:t>(Data Sandbox)</a:t>
            </a:r>
            <a:endParaRPr b="1" i="0" sz="1300" u="none" cap="none" strike="noStrike">
              <a:solidFill>
                <a:srgbClr val="26C6DA"/>
              </a:solidFill>
              <a:latin typeface="Montserrat"/>
              <a:ea typeface="Montserrat"/>
              <a:cs typeface="Montserrat"/>
              <a:sym typeface="Montserrat"/>
            </a:endParaRPr>
          </a:p>
        </p:txBody>
      </p:sp>
      <p:sp>
        <p:nvSpPr>
          <p:cNvPr id="505" name="Google Shape;505;p4"/>
          <p:cNvSpPr/>
          <p:nvPr/>
        </p:nvSpPr>
        <p:spPr>
          <a:xfrm>
            <a:off x="365663" y="3135429"/>
            <a:ext cx="2377500" cy="1042200"/>
          </a:xfrm>
          <a:prstGeom prst="rect">
            <a:avLst/>
          </a:prstGeom>
          <a:noFill/>
          <a:ln>
            <a:noFill/>
          </a:ln>
        </p:spPr>
        <p:txBody>
          <a:bodyPr anchorCtr="0" anchor="ctr" bIns="19050" lIns="19050" spcFirstLastPara="1" rIns="19050" wrap="square" tIns="19050">
            <a:noAutofit/>
          </a:bodyPr>
          <a:lstStyle/>
          <a:p>
            <a:pPr indent="-13335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Affordable</a:t>
            </a:r>
            <a:r>
              <a:rPr b="0" i="0" lang="en" sz="1100" u="none" cap="none" strike="noStrike">
                <a:solidFill>
                  <a:srgbClr val="000000"/>
                </a:solidFill>
                <a:latin typeface="Montserrat"/>
                <a:ea typeface="Montserrat"/>
                <a:cs typeface="Montserrat"/>
                <a:sym typeface="Montserrat"/>
              </a:rPr>
              <a:t>, tailorable</a:t>
            </a:r>
            <a:r>
              <a:rPr b="0" i="0" lang="en" sz="1100" u="none" cap="none" strike="noStrike">
                <a:solidFill>
                  <a:srgbClr val="000000"/>
                </a:solidFill>
                <a:latin typeface="Montserrat"/>
                <a:ea typeface="Montserrat"/>
                <a:cs typeface="Montserrat"/>
                <a:sym typeface="Montserrat"/>
              </a:rPr>
              <a:t>, flexible GPUs, CPU</a:t>
            </a:r>
            <a:r>
              <a:rPr lang="en" sz="1100">
                <a:latin typeface="Montserrat"/>
                <a:ea typeface="Montserrat"/>
                <a:cs typeface="Montserrat"/>
                <a:sym typeface="Montserrat"/>
              </a:rPr>
              <a:t>s</a:t>
            </a:r>
            <a:r>
              <a:rPr b="0" i="0" lang="en" sz="1100" u="none" cap="none" strike="noStrike">
                <a:solidFill>
                  <a:srgbClr val="000000"/>
                </a:solidFill>
                <a:latin typeface="Montserrat"/>
                <a:ea typeface="Montserrat"/>
                <a:cs typeface="Montserrat"/>
                <a:sym typeface="Montserrat"/>
              </a:rPr>
              <a:t>, platforms, tools, environments, add-ons, etc.</a:t>
            </a:r>
            <a:endParaRPr b="0" i="0" sz="1100" u="none" cap="none" strike="noStrike">
              <a:solidFill>
                <a:srgbClr val="000000"/>
              </a:solidFill>
              <a:latin typeface="Montserrat"/>
              <a:ea typeface="Montserrat"/>
              <a:cs typeface="Montserrat"/>
              <a:sym typeface="Montserrat"/>
            </a:endParaRPr>
          </a:p>
          <a:p>
            <a:pPr indent="-63500" lvl="0" marL="152400" marR="0" rtl="0" algn="l">
              <a:lnSpc>
                <a:spcPct val="100000"/>
              </a:lnSpc>
              <a:spcBef>
                <a:spcPts val="0"/>
              </a:spcBef>
              <a:spcAft>
                <a:spcPts val="0"/>
              </a:spcAft>
              <a:buClr>
                <a:srgbClr val="434343"/>
              </a:buClr>
              <a:buSzPts val="1100"/>
              <a:buFont typeface="Arial"/>
              <a:buNone/>
            </a:pPr>
            <a:r>
              <a:t/>
            </a:r>
            <a:endParaRPr b="0" i="0" sz="1100" u="none" cap="none" strike="noStrike">
              <a:solidFill>
                <a:srgbClr val="000000"/>
              </a:solidFill>
              <a:latin typeface="Montserrat"/>
              <a:ea typeface="Montserrat"/>
              <a:cs typeface="Montserrat"/>
              <a:sym typeface="Montserrat"/>
            </a:endParaRPr>
          </a:p>
          <a:p>
            <a:pPr indent="-13335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Infrastructure as a backbone</a:t>
            </a:r>
            <a:endParaRPr b="0" i="0" sz="1100" u="none" cap="none" strike="noStrike">
              <a:solidFill>
                <a:srgbClr val="000000"/>
              </a:solidFill>
              <a:latin typeface="Libre Franklin"/>
              <a:ea typeface="Libre Franklin"/>
              <a:cs typeface="Libre Franklin"/>
              <a:sym typeface="Libre Franklin"/>
            </a:endParaRPr>
          </a:p>
        </p:txBody>
      </p:sp>
      <p:sp>
        <p:nvSpPr>
          <p:cNvPr id="506" name="Google Shape;506;p4"/>
          <p:cNvSpPr txBox="1"/>
          <p:nvPr/>
        </p:nvSpPr>
        <p:spPr>
          <a:xfrm>
            <a:off x="3185350" y="3191078"/>
            <a:ext cx="2458200" cy="930900"/>
          </a:xfrm>
          <a:prstGeom prst="rect">
            <a:avLst/>
          </a:prstGeom>
          <a:noFill/>
          <a:ln>
            <a:noFill/>
          </a:ln>
        </p:spPr>
        <p:txBody>
          <a:bodyPr anchorCtr="0" anchor="t" bIns="17150" lIns="34275" spcFirstLastPara="1" rIns="34275" wrap="square" tIns="17150">
            <a:noAutofit/>
          </a:bodyPr>
          <a:lstStyle/>
          <a:p>
            <a:pPr indent="-12700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Secure, local collaboration</a:t>
            </a:r>
            <a:endParaRPr sz="1100">
              <a:latin typeface="Montserrat"/>
              <a:ea typeface="Montserrat"/>
              <a:cs typeface="Montserrat"/>
              <a:sym typeface="Montserrat"/>
            </a:endParaRPr>
          </a:p>
          <a:p>
            <a:pPr indent="-12700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environment for SME’s, industry working with researchers, events</a:t>
            </a:r>
            <a:endParaRPr sz="1100">
              <a:latin typeface="Montserrat"/>
              <a:ea typeface="Montserrat"/>
              <a:cs typeface="Montserrat"/>
              <a:sym typeface="Montserrat"/>
            </a:endParaRPr>
          </a:p>
          <a:p>
            <a:pPr indent="-12700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Storage options</a:t>
            </a:r>
            <a:endParaRPr sz="1100">
              <a:latin typeface="Montserrat"/>
              <a:ea typeface="Montserrat"/>
              <a:cs typeface="Montserrat"/>
              <a:sym typeface="Montserrat"/>
            </a:endParaRPr>
          </a:p>
          <a:p>
            <a:pPr indent="-12700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Partner and assist directly to data related  constraints for using and sharing data</a:t>
            </a:r>
            <a:endParaRPr b="0" i="0" sz="1100" u="none" cap="none" strike="noStrike">
              <a:solidFill>
                <a:srgbClr val="000000"/>
              </a:solidFill>
              <a:latin typeface="Montserrat"/>
              <a:ea typeface="Montserrat"/>
              <a:cs typeface="Montserrat"/>
              <a:sym typeface="Montserrat"/>
            </a:endParaRPr>
          </a:p>
        </p:txBody>
      </p:sp>
      <p:pic>
        <p:nvPicPr>
          <p:cNvPr id="507" name="Google Shape;507;p4"/>
          <p:cNvPicPr preferRelativeResize="0"/>
          <p:nvPr/>
        </p:nvPicPr>
        <p:blipFill rotWithShape="1">
          <a:blip r:embed="rId3">
            <a:alphaModFix/>
          </a:blip>
          <a:srcRect b="0" l="0" r="0" t="0"/>
          <a:stretch/>
        </p:blipFill>
        <p:spPr>
          <a:xfrm>
            <a:off x="1138857" y="1407028"/>
            <a:ext cx="831145" cy="874986"/>
          </a:xfrm>
          <a:prstGeom prst="rect">
            <a:avLst/>
          </a:prstGeom>
          <a:noFill/>
          <a:ln>
            <a:noFill/>
          </a:ln>
        </p:spPr>
      </p:pic>
      <p:sp>
        <p:nvSpPr>
          <p:cNvPr id="508" name="Google Shape;508;p4"/>
          <p:cNvSpPr txBox="1"/>
          <p:nvPr/>
        </p:nvSpPr>
        <p:spPr>
          <a:xfrm>
            <a:off x="5985438" y="2421068"/>
            <a:ext cx="2252700" cy="27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300" u="none" cap="none" strike="noStrike">
                <a:solidFill>
                  <a:srgbClr val="7F7F7F"/>
                </a:solidFill>
                <a:latin typeface="Montserrat"/>
                <a:ea typeface="Montserrat"/>
                <a:cs typeface="Montserrat"/>
                <a:sym typeface="Montserrat"/>
              </a:rPr>
              <a:t>Applied Knowledge for AI Adoption</a:t>
            </a:r>
            <a:endParaRPr b="0" i="0" sz="1300" u="none" cap="none" strike="noStrike">
              <a:solidFill>
                <a:srgbClr val="7F7F7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rPr b="1" i="0" lang="en" sz="1300" u="none" cap="none" strike="noStrike">
                <a:solidFill>
                  <a:srgbClr val="7F7F7F"/>
                </a:solidFill>
                <a:latin typeface="Montserrat"/>
                <a:ea typeface="Montserrat"/>
                <a:cs typeface="Montserrat"/>
                <a:sym typeface="Montserrat"/>
              </a:rPr>
              <a:t>(Hub)</a:t>
            </a:r>
            <a:endParaRPr b="1" i="0" sz="1300" u="none" cap="none" strike="noStrike">
              <a:solidFill>
                <a:srgbClr val="7F7F7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t/>
            </a:r>
            <a:endParaRPr b="1" i="0" sz="1300" u="none" cap="none" strike="noStrike">
              <a:solidFill>
                <a:srgbClr val="7F7F7F"/>
              </a:solidFill>
              <a:latin typeface="Montserrat"/>
              <a:ea typeface="Montserrat"/>
              <a:cs typeface="Montserrat"/>
              <a:sym typeface="Montserrat"/>
            </a:endParaRPr>
          </a:p>
        </p:txBody>
      </p:sp>
      <p:sp>
        <p:nvSpPr>
          <p:cNvPr id="509" name="Google Shape;509;p4"/>
          <p:cNvSpPr/>
          <p:nvPr/>
        </p:nvSpPr>
        <p:spPr>
          <a:xfrm>
            <a:off x="6085725" y="3438929"/>
            <a:ext cx="2377500" cy="1256100"/>
          </a:xfrm>
          <a:prstGeom prst="rect">
            <a:avLst/>
          </a:prstGeom>
          <a:noFill/>
          <a:ln>
            <a:noFill/>
          </a:ln>
        </p:spPr>
        <p:txBody>
          <a:bodyPr anchorCtr="0" anchor="ctr" bIns="19050" lIns="19050" spcFirstLastPara="1" rIns="19050" wrap="square" tIns="19050">
            <a:noAutofit/>
          </a:bodyPr>
          <a:lstStyle/>
          <a:p>
            <a:pPr indent="0" lvl="0" marL="177800" marR="0" rtl="0" algn="l">
              <a:lnSpc>
                <a:spcPct val="100000"/>
              </a:lnSpc>
              <a:spcBef>
                <a:spcPts val="0"/>
              </a:spcBef>
              <a:spcAft>
                <a:spcPts val="0"/>
              </a:spcAft>
              <a:buClr>
                <a:srgbClr val="000000"/>
              </a:buClr>
              <a:buSzPts val="700"/>
              <a:buFont typeface="Arial"/>
              <a:buNone/>
            </a:pPr>
            <a:r>
              <a:t/>
            </a:r>
            <a:endParaRPr b="0" i="0" sz="1100" u="none" cap="none" strike="noStrike">
              <a:solidFill>
                <a:srgbClr val="000000"/>
              </a:solidFill>
              <a:latin typeface="Arial"/>
              <a:ea typeface="Arial"/>
              <a:cs typeface="Arial"/>
              <a:sym typeface="Arial"/>
            </a:endParaRPr>
          </a:p>
          <a:p>
            <a:pPr indent="-13335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Tailored supports, connections and problem-solving for SMEs in Western Canada</a:t>
            </a:r>
            <a:endParaRPr b="0" i="0" sz="11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a:p>
            <a:pPr indent="-133350" lvl="0" marL="152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Montserrat"/>
                <a:ea typeface="Montserrat"/>
                <a:cs typeface="Montserrat"/>
                <a:sym typeface="Montserrat"/>
              </a:rPr>
              <a:t>Bringing together entrepreneurs, researchers, firms, and students</a:t>
            </a:r>
            <a:endParaRPr b="0"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rgbClr val="000000"/>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chemeClr val="dk1"/>
              </a:solidFill>
              <a:latin typeface="Libre Franklin"/>
              <a:ea typeface="Libre Franklin"/>
              <a:cs typeface="Libre Franklin"/>
              <a:sym typeface="Libre Franklin"/>
            </a:endParaRPr>
          </a:p>
        </p:txBody>
      </p:sp>
      <p:pic>
        <p:nvPicPr>
          <p:cNvPr id="510" name="Google Shape;510;p4"/>
          <p:cNvPicPr preferRelativeResize="0"/>
          <p:nvPr/>
        </p:nvPicPr>
        <p:blipFill rotWithShape="1">
          <a:blip r:embed="rId4">
            <a:alphaModFix/>
          </a:blip>
          <a:srcRect b="0" l="0" r="0" t="0"/>
          <a:stretch/>
        </p:blipFill>
        <p:spPr>
          <a:xfrm>
            <a:off x="3972271" y="1490646"/>
            <a:ext cx="728720" cy="707770"/>
          </a:xfrm>
          <a:prstGeom prst="rect">
            <a:avLst/>
          </a:prstGeom>
          <a:noFill/>
          <a:ln>
            <a:noFill/>
          </a:ln>
        </p:spPr>
      </p:pic>
      <p:pic>
        <p:nvPicPr>
          <p:cNvPr id="511" name="Google Shape;511;p4"/>
          <p:cNvPicPr preferRelativeResize="0"/>
          <p:nvPr/>
        </p:nvPicPr>
        <p:blipFill rotWithShape="1">
          <a:blip r:embed="rId5">
            <a:alphaModFix/>
          </a:blip>
          <a:srcRect b="0" l="0" r="0" t="0"/>
          <a:stretch/>
        </p:blipFill>
        <p:spPr>
          <a:xfrm>
            <a:off x="6784721" y="1487041"/>
            <a:ext cx="654166" cy="714998"/>
          </a:xfrm>
          <a:prstGeom prst="rect">
            <a:avLst/>
          </a:prstGeom>
          <a:noFill/>
          <a:ln>
            <a:noFill/>
          </a:ln>
        </p:spPr>
      </p:pic>
      <p:pic>
        <p:nvPicPr>
          <p:cNvPr id="512" name="Google Shape;512;p4"/>
          <p:cNvPicPr preferRelativeResize="0"/>
          <p:nvPr/>
        </p:nvPicPr>
        <p:blipFill rotWithShape="1">
          <a:blip r:embed="rId6">
            <a:alphaModFix/>
          </a:blip>
          <a:srcRect b="0" l="0" r="0" t="0"/>
          <a:stretch/>
        </p:blipFill>
        <p:spPr>
          <a:xfrm>
            <a:off x="433590" y="383142"/>
            <a:ext cx="705267" cy="625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4"/>
          <p:cNvSpPr txBox="1"/>
          <p:nvPr>
            <p:ph type="title"/>
          </p:nvPr>
        </p:nvSpPr>
        <p:spPr>
          <a:xfrm>
            <a:off x="571500" y="579457"/>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What makes           different? </a:t>
            </a:r>
            <a:endParaRPr sz="2200"/>
          </a:p>
        </p:txBody>
      </p:sp>
      <p:pic>
        <p:nvPicPr>
          <p:cNvPr id="518" name="Google Shape;518;p14"/>
          <p:cNvPicPr preferRelativeResize="0"/>
          <p:nvPr/>
        </p:nvPicPr>
        <p:blipFill rotWithShape="1">
          <a:blip r:embed="rId3">
            <a:alphaModFix/>
          </a:blip>
          <a:srcRect b="0" l="0" r="0" t="0"/>
          <a:stretch/>
        </p:blipFill>
        <p:spPr>
          <a:xfrm>
            <a:off x="2512111" y="503994"/>
            <a:ext cx="705267" cy="625501"/>
          </a:xfrm>
          <a:prstGeom prst="rect">
            <a:avLst/>
          </a:prstGeom>
          <a:noFill/>
          <a:ln>
            <a:noFill/>
          </a:ln>
        </p:spPr>
      </p:pic>
      <p:pic>
        <p:nvPicPr>
          <p:cNvPr id="519" name="Google Shape;519;p14"/>
          <p:cNvPicPr preferRelativeResize="0"/>
          <p:nvPr/>
        </p:nvPicPr>
        <p:blipFill rotWithShape="1">
          <a:blip r:embed="rId4">
            <a:alphaModFix/>
          </a:blip>
          <a:srcRect b="0" l="0" r="0" t="0"/>
          <a:stretch/>
        </p:blipFill>
        <p:spPr>
          <a:xfrm>
            <a:off x="6890288" y="2019834"/>
            <a:ext cx="742495" cy="795530"/>
          </a:xfrm>
          <a:prstGeom prst="rect">
            <a:avLst/>
          </a:prstGeom>
          <a:noFill/>
          <a:ln>
            <a:noFill/>
          </a:ln>
        </p:spPr>
      </p:pic>
      <p:pic>
        <p:nvPicPr>
          <p:cNvPr id="520" name="Google Shape;520;p14"/>
          <p:cNvPicPr preferRelativeResize="0"/>
          <p:nvPr/>
        </p:nvPicPr>
        <p:blipFill rotWithShape="1">
          <a:blip r:embed="rId5">
            <a:alphaModFix/>
          </a:blip>
          <a:srcRect b="0" l="0" r="0" t="0"/>
          <a:stretch/>
        </p:blipFill>
        <p:spPr>
          <a:xfrm>
            <a:off x="1409453" y="3786861"/>
            <a:ext cx="645795" cy="645795"/>
          </a:xfrm>
          <a:prstGeom prst="rect">
            <a:avLst/>
          </a:prstGeom>
          <a:noFill/>
          <a:ln>
            <a:noFill/>
          </a:ln>
        </p:spPr>
      </p:pic>
      <p:pic>
        <p:nvPicPr>
          <p:cNvPr id="521" name="Google Shape;521;p14"/>
          <p:cNvPicPr preferRelativeResize="0"/>
          <p:nvPr/>
        </p:nvPicPr>
        <p:blipFill rotWithShape="1">
          <a:blip r:embed="rId6">
            <a:alphaModFix/>
          </a:blip>
          <a:srcRect b="0" l="0" r="0" t="0"/>
          <a:stretch/>
        </p:blipFill>
        <p:spPr>
          <a:xfrm>
            <a:off x="4237672" y="2091844"/>
            <a:ext cx="668655" cy="651510"/>
          </a:xfrm>
          <a:prstGeom prst="rect">
            <a:avLst/>
          </a:prstGeom>
          <a:noFill/>
          <a:ln>
            <a:noFill/>
          </a:ln>
        </p:spPr>
      </p:pic>
      <p:pic>
        <p:nvPicPr>
          <p:cNvPr id="522" name="Google Shape;522;p14"/>
          <p:cNvPicPr preferRelativeResize="0"/>
          <p:nvPr/>
        </p:nvPicPr>
        <p:blipFill rotWithShape="1">
          <a:blip r:embed="rId7">
            <a:alphaModFix/>
          </a:blip>
          <a:srcRect b="0" l="0" r="0" t="0"/>
          <a:stretch/>
        </p:blipFill>
        <p:spPr>
          <a:xfrm>
            <a:off x="1406588" y="2125618"/>
            <a:ext cx="651510" cy="714375"/>
          </a:xfrm>
          <a:prstGeom prst="rect">
            <a:avLst/>
          </a:prstGeom>
          <a:noFill/>
          <a:ln>
            <a:noFill/>
          </a:ln>
        </p:spPr>
      </p:pic>
      <p:pic>
        <p:nvPicPr>
          <p:cNvPr id="523" name="Google Shape;523;p14"/>
          <p:cNvPicPr preferRelativeResize="0"/>
          <p:nvPr/>
        </p:nvPicPr>
        <p:blipFill rotWithShape="1">
          <a:blip r:embed="rId8">
            <a:alphaModFix/>
          </a:blip>
          <a:srcRect b="0" l="0" r="0" t="0"/>
          <a:stretch/>
        </p:blipFill>
        <p:spPr>
          <a:xfrm>
            <a:off x="4243386" y="3781139"/>
            <a:ext cx="657225" cy="657225"/>
          </a:xfrm>
          <a:prstGeom prst="rect">
            <a:avLst/>
          </a:prstGeom>
          <a:noFill/>
          <a:ln>
            <a:noFill/>
          </a:ln>
        </p:spPr>
      </p:pic>
      <p:sp>
        <p:nvSpPr>
          <p:cNvPr id="524" name="Google Shape;524;p14"/>
          <p:cNvSpPr txBox="1"/>
          <p:nvPr/>
        </p:nvSpPr>
        <p:spPr>
          <a:xfrm>
            <a:off x="1010250" y="1558175"/>
            <a:ext cx="144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Fast / Scalable</a:t>
            </a:r>
            <a:endParaRPr sz="1200">
              <a:latin typeface="Montserrat"/>
              <a:ea typeface="Montserrat"/>
              <a:cs typeface="Montserrat"/>
              <a:sym typeface="Montserrat"/>
            </a:endParaRPr>
          </a:p>
        </p:txBody>
      </p:sp>
      <p:sp>
        <p:nvSpPr>
          <p:cNvPr id="525" name="Google Shape;525;p14"/>
          <p:cNvSpPr txBox="1"/>
          <p:nvPr/>
        </p:nvSpPr>
        <p:spPr>
          <a:xfrm>
            <a:off x="3726300" y="1558175"/>
            <a:ext cx="144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Secure</a:t>
            </a:r>
            <a:endParaRPr sz="1200">
              <a:latin typeface="Montserrat"/>
              <a:ea typeface="Montserrat"/>
              <a:cs typeface="Montserrat"/>
              <a:sym typeface="Montserrat"/>
            </a:endParaRPr>
          </a:p>
        </p:txBody>
      </p:sp>
      <p:sp>
        <p:nvSpPr>
          <p:cNvPr id="526" name="Google Shape;526;p14"/>
          <p:cNvSpPr txBox="1"/>
          <p:nvPr/>
        </p:nvSpPr>
        <p:spPr>
          <a:xfrm>
            <a:off x="6539438" y="1465775"/>
            <a:ext cx="144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Expert Support</a:t>
            </a:r>
            <a:endParaRPr sz="1200">
              <a:latin typeface="Montserrat"/>
              <a:ea typeface="Montserrat"/>
              <a:cs typeface="Montserrat"/>
              <a:sym typeface="Montserrat"/>
            </a:endParaRPr>
          </a:p>
        </p:txBody>
      </p:sp>
      <p:sp>
        <p:nvSpPr>
          <p:cNvPr id="527" name="Google Shape;527;p14"/>
          <p:cNvSpPr txBox="1"/>
          <p:nvPr/>
        </p:nvSpPr>
        <p:spPr>
          <a:xfrm>
            <a:off x="1010250" y="3219900"/>
            <a:ext cx="144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Local</a:t>
            </a:r>
            <a:endParaRPr sz="1200">
              <a:latin typeface="Montserrat"/>
              <a:ea typeface="Montserrat"/>
              <a:cs typeface="Montserrat"/>
              <a:sym typeface="Montserrat"/>
            </a:endParaRPr>
          </a:p>
        </p:txBody>
      </p:sp>
      <p:sp>
        <p:nvSpPr>
          <p:cNvPr id="528" name="Google Shape;528;p14"/>
          <p:cNvSpPr txBox="1"/>
          <p:nvPr/>
        </p:nvSpPr>
        <p:spPr>
          <a:xfrm>
            <a:off x="3849900" y="3275475"/>
            <a:ext cx="144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Customizable</a:t>
            </a:r>
            <a:endParaRPr sz="1200">
              <a:latin typeface="Montserrat"/>
              <a:ea typeface="Montserrat"/>
              <a:cs typeface="Montserrat"/>
              <a:sym typeface="Montserrat"/>
            </a:endParaRPr>
          </a:p>
        </p:txBody>
      </p:sp>
      <p:sp>
        <p:nvSpPr>
          <p:cNvPr id="529" name="Google Shape;529;p14"/>
          <p:cNvSpPr txBox="1"/>
          <p:nvPr/>
        </p:nvSpPr>
        <p:spPr>
          <a:xfrm>
            <a:off x="6539438" y="3219900"/>
            <a:ext cx="144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Relationship</a:t>
            </a:r>
            <a:endParaRPr sz="1200">
              <a:latin typeface="Montserrat"/>
              <a:ea typeface="Montserrat"/>
              <a:cs typeface="Montserrat"/>
              <a:sym typeface="Montserrat"/>
            </a:endParaRPr>
          </a:p>
        </p:txBody>
      </p:sp>
      <p:pic>
        <p:nvPicPr>
          <p:cNvPr id="530" name="Google Shape;530;p14"/>
          <p:cNvPicPr preferRelativeResize="0"/>
          <p:nvPr/>
        </p:nvPicPr>
        <p:blipFill rotWithShape="1">
          <a:blip r:embed="rId8">
            <a:alphaModFix/>
          </a:blip>
          <a:srcRect b="0" l="0" r="0" t="0"/>
          <a:stretch/>
        </p:blipFill>
        <p:spPr>
          <a:xfrm>
            <a:off x="6932936" y="3781139"/>
            <a:ext cx="657225" cy="657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7"/>
          <p:cNvSpPr txBox="1"/>
          <p:nvPr>
            <p:ph type="title"/>
          </p:nvPr>
        </p:nvSpPr>
        <p:spPr>
          <a:xfrm>
            <a:off x="571500" y="571666"/>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t>Contact Us</a:t>
            </a:r>
            <a:endParaRPr sz="2200"/>
          </a:p>
        </p:txBody>
      </p:sp>
      <p:grpSp>
        <p:nvGrpSpPr>
          <p:cNvPr id="536" name="Google Shape;536;p17"/>
          <p:cNvGrpSpPr/>
          <p:nvPr/>
        </p:nvGrpSpPr>
        <p:grpSpPr>
          <a:xfrm>
            <a:off x="1806629" y="1293804"/>
            <a:ext cx="5550171" cy="3167828"/>
            <a:chOff x="2021780" y="601111"/>
            <a:chExt cx="5737797" cy="3258747"/>
          </a:xfrm>
        </p:grpSpPr>
        <p:pic>
          <p:nvPicPr>
            <p:cNvPr id="537" name="Google Shape;537;p17"/>
            <p:cNvPicPr preferRelativeResize="0"/>
            <p:nvPr/>
          </p:nvPicPr>
          <p:blipFill rotWithShape="1">
            <a:blip r:embed="rId3">
              <a:alphaModFix/>
            </a:blip>
            <a:srcRect b="0" l="0" r="0" t="0"/>
            <a:stretch/>
          </p:blipFill>
          <p:spPr>
            <a:xfrm>
              <a:off x="2041825" y="601111"/>
              <a:ext cx="5717752" cy="3258747"/>
            </a:xfrm>
            <a:prstGeom prst="rect">
              <a:avLst/>
            </a:prstGeom>
            <a:solidFill>
              <a:srgbClr val="F9F7F9"/>
            </a:solidFill>
            <a:ln>
              <a:noFill/>
            </a:ln>
          </p:spPr>
        </p:pic>
        <p:sp>
          <p:nvSpPr>
            <p:cNvPr id="538" name="Google Shape;538;p17"/>
            <p:cNvSpPr/>
            <p:nvPr/>
          </p:nvSpPr>
          <p:spPr>
            <a:xfrm>
              <a:off x="2790369" y="2207640"/>
              <a:ext cx="376200" cy="396000"/>
            </a:xfrm>
            <a:custGeom>
              <a:rect b="b" l="l" r="r" t="t"/>
              <a:pathLst>
                <a:path extrusionOk="0" h="3960000" w="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5ED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539" name="Google Shape;539;p17"/>
            <p:cNvSpPr/>
            <p:nvPr/>
          </p:nvSpPr>
          <p:spPr>
            <a:xfrm>
              <a:off x="2794867" y="2778051"/>
              <a:ext cx="369401" cy="366341"/>
            </a:xfrm>
            <a:custGeom>
              <a:rect b="b" l="l" r="r" t="t"/>
              <a:pathLst>
                <a:path extrusionOk="0" h="3960440" w="3888432">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rgbClr val="5ED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540" name="Google Shape;540;p17"/>
            <p:cNvSpPr txBox="1"/>
            <p:nvPr/>
          </p:nvSpPr>
          <p:spPr>
            <a:xfrm>
              <a:off x="2021780" y="793041"/>
              <a:ext cx="57177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0B0F0"/>
                  </a:solidFill>
                  <a:latin typeface="Montserrat"/>
                  <a:ea typeface="Montserrat"/>
                  <a:cs typeface="Montserrat"/>
                  <a:sym typeface="Montserrat"/>
                </a:rPr>
                <a:t>www.isaic.ca</a:t>
              </a:r>
              <a:endParaRPr b="1" i="0" sz="3200" u="none" cap="none" strike="noStrike">
                <a:solidFill>
                  <a:srgbClr val="00B0F0"/>
                </a:solidFill>
                <a:latin typeface="Montserrat"/>
                <a:ea typeface="Montserrat"/>
                <a:cs typeface="Montserrat"/>
                <a:sym typeface="Montserrat"/>
              </a:endParaRPr>
            </a:p>
          </p:txBody>
        </p:sp>
        <p:sp>
          <p:nvSpPr>
            <p:cNvPr id="541" name="Google Shape;541;p17"/>
            <p:cNvSpPr txBox="1"/>
            <p:nvPr/>
          </p:nvSpPr>
          <p:spPr>
            <a:xfrm>
              <a:off x="3373305" y="2255052"/>
              <a:ext cx="348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52A22"/>
                  </a:solidFill>
                  <a:latin typeface="Montserrat"/>
                  <a:ea typeface="Montserrat"/>
                  <a:cs typeface="Montserrat"/>
                  <a:sym typeface="Montserrat"/>
                </a:rPr>
                <a:t>@poweredbyisaic</a:t>
              </a:r>
              <a:endParaRPr b="0" i="0" sz="1500" u="none" cap="none" strike="noStrike">
                <a:solidFill>
                  <a:srgbClr val="000000"/>
                </a:solidFill>
                <a:latin typeface="Arial"/>
                <a:ea typeface="Arial"/>
                <a:cs typeface="Arial"/>
                <a:sym typeface="Arial"/>
              </a:endParaRPr>
            </a:p>
          </p:txBody>
        </p:sp>
        <p:sp>
          <p:nvSpPr>
            <p:cNvPr id="542" name="Google Shape;542;p17"/>
            <p:cNvSpPr txBox="1"/>
            <p:nvPr/>
          </p:nvSpPr>
          <p:spPr>
            <a:xfrm>
              <a:off x="3319754" y="2761111"/>
              <a:ext cx="42117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Montserrat"/>
                  <a:ea typeface="Montserrat"/>
                  <a:cs typeface="Montserrat"/>
                  <a:sym typeface="Montserrat"/>
                </a:rPr>
                <a:t>LinkedIn.com/company/poweredbyisaic</a:t>
              </a:r>
              <a:endParaRPr b="0" i="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a:ea typeface="Montserrat"/>
                <a:cs typeface="Montserrat"/>
                <a:sym typeface="Montserrat"/>
              </a:endParaRPr>
            </a:p>
          </p:txBody>
        </p:sp>
      </p:grpSp>
      <p:sp>
        <p:nvSpPr>
          <p:cNvPr id="543" name="Google Shape;543;p17"/>
          <p:cNvSpPr txBox="1"/>
          <p:nvPr/>
        </p:nvSpPr>
        <p:spPr>
          <a:xfrm>
            <a:off x="3216427" y="1945353"/>
            <a:ext cx="4010506" cy="320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sz="1500">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252A22"/>
                </a:solidFill>
                <a:latin typeface="Montserrat"/>
                <a:ea typeface="Montserrat"/>
                <a:cs typeface="Montserrat"/>
                <a:sym typeface="Montserrat"/>
              </a:rPr>
              <a:t>Technical Team</a:t>
            </a:r>
            <a:r>
              <a:rPr b="0" i="0" lang="en" sz="1500" u="none" cap="none" strike="noStrike">
                <a:solidFill>
                  <a:srgbClr val="252A22"/>
                </a:solidFill>
                <a:latin typeface="Montserrat"/>
                <a:ea typeface="Montserrat"/>
                <a:cs typeface="Montserrat"/>
                <a:sym typeface="Montserrat"/>
              </a:rPr>
              <a:t>  </a:t>
            </a:r>
            <a:endParaRPr b="0" i="0" sz="15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52A22"/>
                </a:solidFill>
                <a:latin typeface="Montserrat"/>
                <a:ea typeface="Montserrat"/>
                <a:cs typeface="Montserrat"/>
                <a:sym typeface="Montserrat"/>
              </a:rPr>
              <a:t>support@isaic.ca</a:t>
            </a:r>
            <a:endParaRPr b="0" i="0" sz="1500" u="none" cap="none" strike="noStrike">
              <a:solidFill>
                <a:srgbClr val="252A2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44" name="Google Shape;544;p17"/>
          <p:cNvSpPr/>
          <p:nvPr/>
        </p:nvSpPr>
        <p:spPr>
          <a:xfrm>
            <a:off x="2549770" y="2328224"/>
            <a:ext cx="364500" cy="243530"/>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rgbClr val="5ED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daafbcb24f_0_609"/>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550" name="Google Shape;550;gdaafbcb24f_0_609"/>
          <p:cNvSpPr txBox="1"/>
          <p:nvPr/>
        </p:nvSpPr>
        <p:spPr>
          <a:xfrm>
            <a:off x="504427" y="8170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Any Questions </a:t>
            </a:r>
            <a:r>
              <a:rPr b="1" lang="en" sz="4400">
                <a:latin typeface="Montserrat"/>
                <a:ea typeface="Montserrat"/>
                <a:cs typeface="Montserrat"/>
                <a:sym typeface="Montserrat"/>
              </a:rPr>
              <a:t>?</a:t>
            </a:r>
            <a:endParaRPr b="1" sz="44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1295ccdcb0b_0_0"/>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556" name="Google Shape;556;g1295ccdcb0b_0_0"/>
          <p:cNvSpPr txBox="1"/>
          <p:nvPr/>
        </p:nvSpPr>
        <p:spPr>
          <a:xfrm>
            <a:off x="504427" y="8170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Extras</a:t>
            </a:r>
            <a:endParaRPr b="1" sz="44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0" name="Shape 560"/>
        <p:cNvGrpSpPr/>
        <p:nvPr/>
      </p:nvGrpSpPr>
      <p:grpSpPr>
        <a:xfrm>
          <a:off x="0" y="0"/>
          <a:ext cx="0" cy="0"/>
          <a:chOff x="0" y="0"/>
          <a:chExt cx="0" cy="0"/>
        </a:xfrm>
      </p:grpSpPr>
      <p:sp>
        <p:nvSpPr>
          <p:cNvPr id="561" name="Google Shape;561;gdac89a91ea_0_4"/>
          <p:cNvSpPr/>
          <p:nvPr/>
        </p:nvSpPr>
        <p:spPr>
          <a:xfrm>
            <a:off x="6392825" y="3361100"/>
            <a:ext cx="2352900" cy="952200"/>
          </a:xfrm>
          <a:prstGeom prst="roundRect">
            <a:avLst>
              <a:gd fmla="val 16667" name="adj"/>
            </a:avLst>
          </a:prstGeom>
          <a:noFill/>
          <a:ln cap="flat" cmpd="sng" w="28575">
            <a:solidFill>
              <a:srgbClr val="F9D6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dac89a91ea_0_4"/>
          <p:cNvSpPr/>
          <p:nvPr/>
        </p:nvSpPr>
        <p:spPr>
          <a:xfrm>
            <a:off x="6392825" y="1721600"/>
            <a:ext cx="2352900" cy="751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dac89a91ea_0_4"/>
          <p:cNvSpPr txBox="1"/>
          <p:nvPr>
            <p:ph type="title"/>
          </p:nvPr>
        </p:nvSpPr>
        <p:spPr>
          <a:xfrm>
            <a:off x="490075" y="359300"/>
            <a:ext cx="8226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a:t>Pricing: laddered, pay for use, local benefit</a:t>
            </a:r>
            <a:endParaRPr/>
          </a:p>
        </p:txBody>
      </p:sp>
      <p:sp>
        <p:nvSpPr>
          <p:cNvPr id="564" name="Google Shape;564;gdac89a91ea_0_4"/>
          <p:cNvSpPr txBox="1"/>
          <p:nvPr>
            <p:ph idx="2" type="body"/>
          </p:nvPr>
        </p:nvSpPr>
        <p:spPr>
          <a:xfrm>
            <a:off x="6488625" y="3415525"/>
            <a:ext cx="2352900" cy="82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rPr lang="en" sz="1400"/>
              <a:t>Term Subscription</a:t>
            </a:r>
            <a:endParaRPr sz="1400"/>
          </a:p>
          <a:p>
            <a:pPr indent="-292100" lvl="0" marL="457200" rtl="0" algn="l">
              <a:lnSpc>
                <a:spcPct val="90000"/>
              </a:lnSpc>
              <a:spcBef>
                <a:spcPts val="0"/>
              </a:spcBef>
              <a:spcAft>
                <a:spcPts val="0"/>
              </a:spcAft>
              <a:buSzPts val="1000"/>
              <a:buChar char="●"/>
            </a:pPr>
            <a:r>
              <a:rPr lang="en" sz="1400"/>
              <a:t>Quotation based</a:t>
            </a:r>
            <a:endParaRPr sz="1400"/>
          </a:p>
          <a:p>
            <a:pPr indent="0" lvl="0" marL="0" rtl="0" algn="l">
              <a:lnSpc>
                <a:spcPct val="90000"/>
              </a:lnSpc>
              <a:spcBef>
                <a:spcPts val="0"/>
              </a:spcBef>
              <a:spcAft>
                <a:spcPts val="0"/>
              </a:spcAft>
              <a:buSzPts val="1200"/>
              <a:buNone/>
            </a:pPr>
            <a:r>
              <a:rPr lang="en" sz="1400"/>
              <a:t>Procured infrastructure</a:t>
            </a:r>
            <a:endParaRPr sz="1400"/>
          </a:p>
          <a:p>
            <a:pPr indent="-292100" lvl="0" marL="457200" rtl="0" algn="l">
              <a:lnSpc>
                <a:spcPct val="90000"/>
              </a:lnSpc>
              <a:spcBef>
                <a:spcPts val="0"/>
              </a:spcBef>
              <a:spcAft>
                <a:spcPts val="0"/>
              </a:spcAft>
              <a:buSzPts val="1000"/>
              <a:buChar char="●"/>
            </a:pPr>
            <a:r>
              <a:rPr lang="en" sz="1400"/>
              <a:t>Contract based</a:t>
            </a:r>
            <a:endParaRPr sz="1400"/>
          </a:p>
        </p:txBody>
      </p:sp>
      <p:sp>
        <p:nvSpPr>
          <p:cNvPr id="565" name="Google Shape;565;gdac89a91ea_0_4"/>
          <p:cNvSpPr/>
          <p:nvPr/>
        </p:nvSpPr>
        <p:spPr>
          <a:xfrm>
            <a:off x="455866" y="1831591"/>
            <a:ext cx="2485800" cy="274500"/>
          </a:xfrm>
          <a:prstGeom prst="roundRect">
            <a:avLst>
              <a:gd fmla="val 16667" name="adj"/>
            </a:avLst>
          </a:prstGeom>
          <a:solidFill>
            <a:srgbClr val="FF4D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On Demand</a:t>
            </a:r>
            <a:endParaRPr b="0" i="0" sz="1400" u="none" cap="none" strike="noStrike">
              <a:solidFill>
                <a:srgbClr val="000000"/>
              </a:solidFill>
              <a:latin typeface="Arial"/>
              <a:ea typeface="Arial"/>
              <a:cs typeface="Arial"/>
              <a:sym typeface="Arial"/>
            </a:endParaRPr>
          </a:p>
        </p:txBody>
      </p:sp>
      <p:sp>
        <p:nvSpPr>
          <p:cNvPr id="566" name="Google Shape;566;gdac89a91ea_0_4"/>
          <p:cNvSpPr/>
          <p:nvPr/>
        </p:nvSpPr>
        <p:spPr>
          <a:xfrm>
            <a:off x="455866" y="2404663"/>
            <a:ext cx="2485800" cy="274500"/>
          </a:xfrm>
          <a:prstGeom prst="roundRect">
            <a:avLst>
              <a:gd fmla="val 16667" name="adj"/>
            </a:avLst>
          </a:prstGeom>
          <a:solidFill>
            <a:srgbClr val="B1E0E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Project Based, Iteration</a:t>
            </a:r>
            <a:endParaRPr b="0" i="0" sz="1400" u="none" cap="none" strike="noStrike">
              <a:solidFill>
                <a:srgbClr val="000000"/>
              </a:solidFill>
              <a:latin typeface="Arial"/>
              <a:ea typeface="Arial"/>
              <a:cs typeface="Arial"/>
              <a:sym typeface="Arial"/>
            </a:endParaRPr>
          </a:p>
        </p:txBody>
      </p:sp>
      <p:sp>
        <p:nvSpPr>
          <p:cNvPr id="567" name="Google Shape;567;gdac89a91ea_0_4"/>
          <p:cNvSpPr txBox="1"/>
          <p:nvPr>
            <p:ph idx="2" type="body"/>
          </p:nvPr>
        </p:nvSpPr>
        <p:spPr>
          <a:xfrm>
            <a:off x="6535075" y="1755400"/>
            <a:ext cx="22257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rPr lang="en" sz="1300"/>
              <a:t>Hourly </a:t>
            </a:r>
            <a:endParaRPr sz="1300"/>
          </a:p>
          <a:p>
            <a:pPr indent="0" lvl="0" marL="0" rtl="0" algn="l">
              <a:lnSpc>
                <a:spcPct val="90000"/>
              </a:lnSpc>
              <a:spcBef>
                <a:spcPts val="0"/>
              </a:spcBef>
              <a:spcAft>
                <a:spcPts val="0"/>
              </a:spcAft>
              <a:buSzPts val="1200"/>
              <a:buNone/>
            </a:pPr>
            <a:r>
              <a:rPr lang="en" sz="1300"/>
              <a:t>Subscription</a:t>
            </a:r>
            <a:endParaRPr sz="1300"/>
          </a:p>
          <a:p>
            <a:pPr indent="-292100" lvl="0" marL="457200" rtl="0" algn="l">
              <a:lnSpc>
                <a:spcPct val="90000"/>
              </a:lnSpc>
              <a:spcBef>
                <a:spcPts val="0"/>
              </a:spcBef>
              <a:spcAft>
                <a:spcPts val="0"/>
              </a:spcAft>
              <a:buSzPts val="1000"/>
              <a:buChar char="●"/>
            </a:pPr>
            <a:r>
              <a:rPr lang="en" sz="1300"/>
              <a:t>Pricing calculator</a:t>
            </a:r>
            <a:endParaRPr sz="1300"/>
          </a:p>
        </p:txBody>
      </p:sp>
      <p:sp>
        <p:nvSpPr>
          <p:cNvPr id="568" name="Google Shape;568;gdac89a91ea_0_4"/>
          <p:cNvSpPr/>
          <p:nvPr/>
        </p:nvSpPr>
        <p:spPr>
          <a:xfrm>
            <a:off x="336025" y="3465275"/>
            <a:ext cx="2725500" cy="274500"/>
          </a:xfrm>
          <a:prstGeom prst="roundRect">
            <a:avLst>
              <a:gd fmla="val 16667" name="adj"/>
            </a:avLst>
          </a:prstGeom>
          <a:solidFill>
            <a:srgbClr val="F9D62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Mid-Long Term, </a:t>
            </a:r>
            <a:r>
              <a:rPr lang="en">
                <a:latin typeface="Montserrat Medium"/>
                <a:ea typeface="Montserrat Medium"/>
                <a:cs typeface="Montserrat Medium"/>
                <a:sym typeface="Montserrat Medium"/>
              </a:rPr>
              <a:t>C</a:t>
            </a:r>
            <a:r>
              <a:rPr b="0" i="0" lang="en" sz="1400" u="none" cap="none" strike="noStrike">
                <a:solidFill>
                  <a:srgbClr val="000000"/>
                </a:solidFill>
                <a:latin typeface="Montserrat Medium"/>
                <a:ea typeface="Montserrat Medium"/>
                <a:cs typeface="Montserrat Medium"/>
                <a:sym typeface="Montserrat Medium"/>
              </a:rPr>
              <a:t>onstant</a:t>
            </a:r>
            <a:endParaRPr b="0" i="0" sz="1400" u="none" cap="none" strike="noStrike">
              <a:solidFill>
                <a:srgbClr val="000000"/>
              </a:solidFill>
              <a:latin typeface="Arial"/>
              <a:ea typeface="Arial"/>
              <a:cs typeface="Arial"/>
              <a:sym typeface="Arial"/>
            </a:endParaRPr>
          </a:p>
        </p:txBody>
      </p:sp>
      <p:sp>
        <p:nvSpPr>
          <p:cNvPr id="569" name="Google Shape;569;gdac89a91ea_0_4"/>
          <p:cNvSpPr/>
          <p:nvPr/>
        </p:nvSpPr>
        <p:spPr>
          <a:xfrm>
            <a:off x="3354825" y="2090750"/>
            <a:ext cx="2561100" cy="2745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Standard Offerings </a:t>
            </a:r>
            <a:endParaRPr b="0" i="0" sz="1400" u="none" cap="none" strike="noStrike">
              <a:solidFill>
                <a:srgbClr val="000000"/>
              </a:solidFill>
              <a:latin typeface="Arial"/>
              <a:ea typeface="Arial"/>
              <a:cs typeface="Arial"/>
              <a:sym typeface="Arial"/>
            </a:endParaRPr>
          </a:p>
        </p:txBody>
      </p:sp>
      <p:sp>
        <p:nvSpPr>
          <p:cNvPr id="570" name="Google Shape;570;gdac89a91ea_0_4"/>
          <p:cNvSpPr/>
          <p:nvPr/>
        </p:nvSpPr>
        <p:spPr>
          <a:xfrm>
            <a:off x="3322525" y="2934238"/>
            <a:ext cx="2561100" cy="2745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Custom Offerings</a:t>
            </a:r>
            <a:endParaRPr b="0" i="0" sz="1400" u="none" cap="none" strike="noStrike">
              <a:solidFill>
                <a:srgbClr val="000000"/>
              </a:solidFill>
              <a:latin typeface="Arial"/>
              <a:ea typeface="Arial"/>
              <a:cs typeface="Arial"/>
              <a:sym typeface="Arial"/>
            </a:endParaRPr>
          </a:p>
        </p:txBody>
      </p:sp>
      <p:sp>
        <p:nvSpPr>
          <p:cNvPr id="571" name="Google Shape;571;gdac89a91ea_0_4"/>
          <p:cNvSpPr/>
          <p:nvPr/>
        </p:nvSpPr>
        <p:spPr>
          <a:xfrm>
            <a:off x="3354825" y="3777725"/>
            <a:ext cx="2561100" cy="2745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Managed Colocation</a:t>
            </a:r>
            <a:endParaRPr b="0" i="0" sz="1400" u="none" cap="none" strike="noStrike">
              <a:solidFill>
                <a:srgbClr val="000000"/>
              </a:solidFill>
              <a:latin typeface="Arial"/>
              <a:ea typeface="Arial"/>
              <a:cs typeface="Arial"/>
              <a:sym typeface="Arial"/>
            </a:endParaRPr>
          </a:p>
        </p:txBody>
      </p:sp>
      <p:sp>
        <p:nvSpPr>
          <p:cNvPr id="572" name="Google Shape;572;gdac89a91ea_0_4"/>
          <p:cNvSpPr/>
          <p:nvPr/>
        </p:nvSpPr>
        <p:spPr>
          <a:xfrm>
            <a:off x="455828" y="2931875"/>
            <a:ext cx="2485800" cy="274500"/>
          </a:xfrm>
          <a:prstGeom prst="roundRect">
            <a:avLst>
              <a:gd fmla="val 16667" name="adj"/>
            </a:avLst>
          </a:prstGeom>
          <a:solidFill>
            <a:srgbClr val="B1E0E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Medium"/>
                <a:ea typeface="Montserrat Medium"/>
                <a:cs typeface="Montserrat Medium"/>
                <a:sym typeface="Montserrat Medium"/>
              </a:rPr>
              <a:t>CapEx / OpEx Spend </a:t>
            </a:r>
            <a:endParaRPr b="0" i="0" sz="1400" u="none" cap="none" strike="noStrike">
              <a:solidFill>
                <a:srgbClr val="000000"/>
              </a:solidFill>
              <a:latin typeface="Arial"/>
              <a:ea typeface="Arial"/>
              <a:cs typeface="Arial"/>
              <a:sym typeface="Arial"/>
            </a:endParaRPr>
          </a:p>
        </p:txBody>
      </p:sp>
      <p:sp>
        <p:nvSpPr>
          <p:cNvPr id="573" name="Google Shape;573;gdac89a91ea_0_4"/>
          <p:cNvSpPr txBox="1"/>
          <p:nvPr>
            <p:ph idx="1" type="body"/>
          </p:nvPr>
        </p:nvSpPr>
        <p:spPr>
          <a:xfrm>
            <a:off x="729950" y="1249794"/>
            <a:ext cx="2106000" cy="474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750"/>
              </a:spcBef>
              <a:spcAft>
                <a:spcPts val="0"/>
              </a:spcAft>
              <a:buClr>
                <a:srgbClr val="FF4D00"/>
              </a:buClr>
              <a:buSzPts val="1400"/>
              <a:buNone/>
            </a:pPr>
            <a:r>
              <a:rPr b="1" lang="en" sz="1600">
                <a:solidFill>
                  <a:srgbClr val="000000"/>
                </a:solidFill>
                <a:latin typeface="Montserrat"/>
                <a:ea typeface="Montserrat"/>
                <a:cs typeface="Montserrat"/>
                <a:sym typeface="Montserrat"/>
              </a:rPr>
              <a:t>Your Need</a:t>
            </a:r>
            <a:endParaRPr b="1" sz="1600">
              <a:solidFill>
                <a:srgbClr val="000000"/>
              </a:solidFill>
              <a:latin typeface="Montserrat"/>
              <a:ea typeface="Montserrat"/>
              <a:cs typeface="Montserrat"/>
              <a:sym typeface="Montserrat"/>
            </a:endParaRPr>
          </a:p>
        </p:txBody>
      </p:sp>
      <p:sp>
        <p:nvSpPr>
          <p:cNvPr id="574" name="Google Shape;574;gdac89a91ea_0_4"/>
          <p:cNvSpPr txBox="1"/>
          <p:nvPr>
            <p:ph idx="1" type="body"/>
          </p:nvPr>
        </p:nvSpPr>
        <p:spPr>
          <a:xfrm>
            <a:off x="3549350" y="1249794"/>
            <a:ext cx="2106000" cy="474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750"/>
              </a:spcBef>
              <a:spcAft>
                <a:spcPts val="0"/>
              </a:spcAft>
              <a:buClr>
                <a:srgbClr val="FF4D00"/>
              </a:buClr>
              <a:buSzPts val="1400"/>
              <a:buNone/>
            </a:pPr>
            <a:r>
              <a:rPr b="1" lang="en" sz="1600">
                <a:solidFill>
                  <a:srgbClr val="000000"/>
                </a:solidFill>
                <a:latin typeface="Montserrat"/>
                <a:ea typeface="Montserrat"/>
                <a:cs typeface="Montserrat"/>
                <a:sym typeface="Montserrat"/>
              </a:rPr>
              <a:t>ISAIC Offering</a:t>
            </a:r>
            <a:endParaRPr b="1" sz="1600">
              <a:solidFill>
                <a:srgbClr val="000000"/>
              </a:solidFill>
              <a:latin typeface="Montserrat"/>
              <a:ea typeface="Montserrat"/>
              <a:cs typeface="Montserrat"/>
              <a:sym typeface="Montserrat"/>
            </a:endParaRPr>
          </a:p>
        </p:txBody>
      </p:sp>
      <p:sp>
        <p:nvSpPr>
          <p:cNvPr id="575" name="Google Shape;575;gdac89a91ea_0_4"/>
          <p:cNvSpPr/>
          <p:nvPr/>
        </p:nvSpPr>
        <p:spPr>
          <a:xfrm>
            <a:off x="6392825" y="2522900"/>
            <a:ext cx="2352900" cy="751800"/>
          </a:xfrm>
          <a:prstGeom prst="roundRect">
            <a:avLst>
              <a:gd fmla="val 16667" name="adj"/>
            </a:avLst>
          </a:prstGeom>
          <a:noFill/>
          <a:ln cap="flat" cmpd="sng" w="28575">
            <a:solidFill>
              <a:srgbClr val="B1E0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dac89a91ea_0_4"/>
          <p:cNvSpPr txBox="1"/>
          <p:nvPr>
            <p:ph idx="2" type="body"/>
          </p:nvPr>
        </p:nvSpPr>
        <p:spPr>
          <a:xfrm>
            <a:off x="6489400" y="2593600"/>
            <a:ext cx="22257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rPr lang="en" sz="1400"/>
              <a:t>Fixed fee </a:t>
            </a:r>
            <a:endParaRPr sz="1400"/>
          </a:p>
          <a:p>
            <a:pPr indent="0" lvl="0" marL="0" rtl="0" algn="l">
              <a:lnSpc>
                <a:spcPct val="90000"/>
              </a:lnSpc>
              <a:spcBef>
                <a:spcPts val="0"/>
              </a:spcBef>
              <a:spcAft>
                <a:spcPts val="0"/>
              </a:spcAft>
              <a:buSzPts val="1200"/>
              <a:buNone/>
            </a:pPr>
            <a:r>
              <a:rPr lang="en" sz="1400"/>
              <a:t>Subscription + hourly</a:t>
            </a:r>
            <a:endParaRPr sz="1400"/>
          </a:p>
          <a:p>
            <a:pPr indent="-292100" lvl="0" marL="457200" rtl="0" algn="l">
              <a:lnSpc>
                <a:spcPct val="90000"/>
              </a:lnSpc>
              <a:spcBef>
                <a:spcPts val="0"/>
              </a:spcBef>
              <a:spcAft>
                <a:spcPts val="0"/>
              </a:spcAft>
              <a:buSzPts val="1000"/>
              <a:buChar char="●"/>
            </a:pPr>
            <a:r>
              <a:rPr lang="en" sz="1400"/>
              <a:t>Quotation based</a:t>
            </a:r>
            <a:endParaRPr sz="1400"/>
          </a:p>
        </p:txBody>
      </p:sp>
      <p:sp>
        <p:nvSpPr>
          <p:cNvPr id="577" name="Google Shape;577;gdac89a91ea_0_4"/>
          <p:cNvSpPr txBox="1"/>
          <p:nvPr>
            <p:ph idx="1" type="body"/>
          </p:nvPr>
        </p:nvSpPr>
        <p:spPr>
          <a:xfrm>
            <a:off x="6449925" y="1199707"/>
            <a:ext cx="2106000" cy="474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750"/>
              </a:spcBef>
              <a:spcAft>
                <a:spcPts val="0"/>
              </a:spcAft>
              <a:buClr>
                <a:srgbClr val="FF4D00"/>
              </a:buClr>
              <a:buSzPts val="1400"/>
              <a:buNone/>
            </a:pPr>
            <a:r>
              <a:rPr b="1" lang="en" sz="1600">
                <a:solidFill>
                  <a:srgbClr val="000000"/>
                </a:solidFill>
                <a:latin typeface="Montserrat"/>
                <a:ea typeface="Montserrat"/>
                <a:cs typeface="Montserrat"/>
                <a:sym typeface="Montserrat"/>
              </a:rPr>
              <a:t>Pricing Approach</a:t>
            </a:r>
            <a:endParaRPr b="1" sz="1600">
              <a:solidFill>
                <a:srgbClr val="000000"/>
              </a:solidFill>
              <a:latin typeface="Montserrat"/>
              <a:ea typeface="Montserrat"/>
              <a:cs typeface="Montserrat"/>
              <a:sym typeface="Montserrat"/>
            </a:endParaRPr>
          </a:p>
        </p:txBody>
      </p:sp>
      <p:sp>
        <p:nvSpPr>
          <p:cNvPr id="578" name="Google Shape;578;gdac89a91ea_0_4"/>
          <p:cNvSpPr txBox="1"/>
          <p:nvPr/>
        </p:nvSpPr>
        <p:spPr>
          <a:xfrm>
            <a:off x="1795175" y="4652675"/>
            <a:ext cx="5356500" cy="32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 Free time trial for virtual machine, onboard or offboard anytime</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pic>
        <p:nvPicPr>
          <p:cNvPr id="583" name="Google Shape;583;g118abc75f01_0_2"/>
          <p:cNvPicPr preferRelativeResize="0"/>
          <p:nvPr/>
        </p:nvPicPr>
        <p:blipFill>
          <a:blip r:embed="rId3">
            <a:alphaModFix/>
          </a:blip>
          <a:stretch>
            <a:fillRect/>
          </a:stretch>
        </p:blipFill>
        <p:spPr>
          <a:xfrm>
            <a:off x="123275" y="65050"/>
            <a:ext cx="3964653" cy="4838701"/>
          </a:xfrm>
          <a:prstGeom prst="rect">
            <a:avLst/>
          </a:prstGeom>
          <a:noFill/>
          <a:ln>
            <a:noFill/>
          </a:ln>
        </p:spPr>
      </p:pic>
      <p:sp>
        <p:nvSpPr>
          <p:cNvPr id="584" name="Google Shape;584;g118abc75f01_0_2"/>
          <p:cNvSpPr txBox="1"/>
          <p:nvPr/>
        </p:nvSpPr>
        <p:spPr>
          <a:xfrm>
            <a:off x="4862300" y="481025"/>
            <a:ext cx="451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The AI Trinity</a:t>
            </a:r>
            <a:endParaRPr sz="2200">
              <a:latin typeface="Montserrat"/>
              <a:ea typeface="Montserrat"/>
              <a:cs typeface="Montserrat"/>
              <a:sym typeface="Montserrat"/>
            </a:endParaRPr>
          </a:p>
        </p:txBody>
      </p:sp>
      <p:sp>
        <p:nvSpPr>
          <p:cNvPr id="585" name="Google Shape;585;g118abc75f01_0_2"/>
          <p:cNvSpPr txBox="1"/>
          <p:nvPr/>
        </p:nvSpPr>
        <p:spPr>
          <a:xfrm>
            <a:off x="4632850" y="1583750"/>
            <a:ext cx="3892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The story of AI can be told in three parts: the data deluge, improvements in hardware, and algorithmic breakthroughs</a:t>
            </a:r>
            <a:endParaRPr>
              <a:latin typeface="Montserrat"/>
              <a:ea typeface="Montserrat"/>
              <a:cs typeface="Montserrat"/>
              <a:sym typeface="Montserrat"/>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9" name="Shape 589"/>
        <p:cNvGrpSpPr/>
        <p:nvPr/>
      </p:nvGrpSpPr>
      <p:grpSpPr>
        <a:xfrm>
          <a:off x="0" y="0"/>
          <a:ext cx="0" cy="0"/>
          <a:chOff x="0" y="0"/>
          <a:chExt cx="0" cy="0"/>
        </a:xfrm>
      </p:grpSpPr>
      <p:sp>
        <p:nvSpPr>
          <p:cNvPr id="590" name="Google Shape;590;g118abc75f01_0_8"/>
          <p:cNvSpPr txBox="1"/>
          <p:nvPr/>
        </p:nvSpPr>
        <p:spPr>
          <a:xfrm>
            <a:off x="739875" y="1311625"/>
            <a:ext cx="7948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and using ML and deep learning to finally start training and making our own models. However we still need to have a A/B testing or experimentation framework in place, so we can deploy incrementally to avoid disasters and get a rough estimate of the effects of the changes before they affect everybody. This is also the right time to put a very simple baseline and metrics in place.</a:t>
            </a:r>
            <a:endParaRPr>
              <a:latin typeface="Calibri"/>
              <a:ea typeface="Calibri"/>
              <a:cs typeface="Calibri"/>
              <a:sym typeface="Calibri"/>
            </a:endParaRPr>
          </a:p>
        </p:txBody>
      </p:sp>
      <p:sp>
        <p:nvSpPr>
          <p:cNvPr id="591" name="Google Shape;591;g118abc75f01_0_8"/>
          <p:cNvSpPr txBox="1"/>
          <p:nvPr/>
        </p:nvSpPr>
        <p:spPr>
          <a:xfrm>
            <a:off x="447375" y="554200"/>
            <a:ext cx="838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Its time for </a:t>
            </a:r>
            <a:r>
              <a:rPr lang="en" sz="2000">
                <a:solidFill>
                  <a:schemeClr val="dk1"/>
                </a:solidFill>
                <a:latin typeface="Montserrat"/>
                <a:ea typeface="Montserrat"/>
                <a:cs typeface="Montserrat"/>
                <a:sym typeface="Montserrat"/>
              </a:rPr>
              <a:t>Building &amp; Optimizing the Model</a:t>
            </a:r>
            <a:endParaRPr sz="2000">
              <a:latin typeface="Montserrat"/>
              <a:ea typeface="Montserrat"/>
              <a:cs typeface="Montserrat"/>
              <a:sym typeface="Montserrat"/>
            </a:endParaRPr>
          </a:p>
        </p:txBody>
      </p:sp>
      <p:sp>
        <p:nvSpPr>
          <p:cNvPr id="592" name="Google Shape;592;g118abc75f01_0_8"/>
          <p:cNvSpPr txBox="1"/>
          <p:nvPr>
            <p:ph type="title"/>
          </p:nvPr>
        </p:nvSpPr>
        <p:spPr>
          <a:xfrm>
            <a:off x="2733475" y="4252500"/>
            <a:ext cx="2596800" cy="474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400"/>
              <a:buNone/>
            </a:pPr>
            <a:r>
              <a:rPr lang="en" sz="1400"/>
              <a:t>Building &amp; Optimizing the Model</a:t>
            </a:r>
            <a:endParaRPr sz="900">
              <a:solidFill>
                <a:srgbClr val="FF0000"/>
              </a:solidFill>
            </a:endParaRPr>
          </a:p>
        </p:txBody>
      </p:sp>
      <p:sp>
        <p:nvSpPr>
          <p:cNvPr id="593" name="Google Shape;593;g118abc75f01_0_8"/>
          <p:cNvSpPr/>
          <p:nvPr/>
        </p:nvSpPr>
        <p:spPr>
          <a:xfrm rot="-204">
            <a:off x="183600" y="4787234"/>
            <a:ext cx="5064600" cy="243300"/>
          </a:xfrm>
          <a:prstGeom prst="rightArrow">
            <a:avLst>
              <a:gd fmla="val 53350" name="adj1"/>
              <a:gd fmla="val 50000" name="adj2"/>
            </a:avLst>
          </a:prstGeom>
          <a:solidFill>
            <a:srgbClr val="4B858E"/>
          </a:solidFill>
          <a:ln cap="flat" cmpd="sng" w="9525">
            <a:solidFill>
              <a:srgbClr val="4B85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18abc75f01_0_8"/>
          <p:cNvSpPr/>
          <p:nvPr/>
        </p:nvSpPr>
        <p:spPr>
          <a:xfrm rot="5400000">
            <a:off x="767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595" name="Google Shape;595;g118abc75f01_0_8"/>
          <p:cNvSpPr/>
          <p:nvPr/>
        </p:nvSpPr>
        <p:spPr>
          <a:xfrm>
            <a:off x="4265738" y="478722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596" name="Google Shape;596;g118abc75f01_0_8"/>
          <p:cNvSpPr/>
          <p:nvPr/>
        </p:nvSpPr>
        <p:spPr>
          <a:xfrm rot="5400000">
            <a:off x="91665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597" name="Google Shape;597;g118abc75f01_0_8"/>
          <p:cNvSpPr/>
          <p:nvPr/>
        </p:nvSpPr>
        <p:spPr>
          <a:xfrm rot="5400000">
            <a:off x="1766825" y="478707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598" name="Google Shape;598;g118abc75f01_0_8"/>
          <p:cNvSpPr/>
          <p:nvPr/>
        </p:nvSpPr>
        <p:spPr>
          <a:xfrm rot="5400000">
            <a:off x="2599800" y="4787225"/>
            <a:ext cx="243300" cy="243300"/>
          </a:xfrm>
          <a:prstGeom prst="ellipse">
            <a:avLst/>
          </a:prstGeom>
          <a:solidFill>
            <a:srgbClr val="DCDEE0"/>
          </a:solidFill>
          <a:ln cap="flat" cmpd="sng" w="9525">
            <a:solidFill>
              <a:srgbClr val="DCDEE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
        <p:nvSpPr>
          <p:cNvPr id="599" name="Google Shape;599;g118abc75f01_0_8"/>
          <p:cNvSpPr/>
          <p:nvPr/>
        </p:nvSpPr>
        <p:spPr>
          <a:xfrm>
            <a:off x="3432775" y="4787225"/>
            <a:ext cx="243300" cy="243300"/>
          </a:xfrm>
          <a:prstGeom prst="ellipse">
            <a:avLst/>
          </a:prstGeom>
          <a:solidFill>
            <a:srgbClr val="EC7825"/>
          </a:solidFill>
          <a:ln cap="flat" cmpd="sng" w="9525">
            <a:solidFill>
              <a:srgbClr val="EC782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17ae085b52_0_26"/>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185" name="Google Shape;185;g117ae085b52_0_26"/>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AI in Everyday Lives</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sp>
        <p:nvSpPr>
          <p:cNvPr id="604" name="Google Shape;604;g118abc75f01_0_21"/>
          <p:cNvSpPr txBox="1"/>
          <p:nvPr/>
        </p:nvSpPr>
        <p:spPr>
          <a:xfrm>
            <a:off x="340425" y="762275"/>
            <a:ext cx="83184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a:latin typeface="Montserrat"/>
                <a:ea typeface="Montserrat"/>
                <a:cs typeface="Montserrat"/>
                <a:sym typeface="Montserrat"/>
              </a:rPr>
              <a:t>‘Wait, what about that Amazon API or TensorFlow or that other open source library? What about companies that are selling ML tools, or that automatically extract insights and features?’</a:t>
            </a:r>
            <a:endParaRPr b="1">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latin typeface="Montserrat"/>
                <a:ea typeface="Montserrat"/>
                <a:cs typeface="Montserrat"/>
                <a:sym typeface="Montserrat"/>
              </a:rPr>
              <a:t>All of that is awesome and very useful. (Some companies do end up painstakingly custom-building your entire pyramid so they can showcase their work.) However, under the strong influence of the current AI hype, people try to plug in data that’s dirty &amp; full of gaps, that spans years while changing in format and meaning, that’s not understood yet, that’s structured in ways that don’t make sense, and expect those tools to magically handle it. And maybe some day soon that will be the case.</a:t>
            </a:r>
            <a:endParaRPr>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latin typeface="Montserrat"/>
                <a:ea typeface="Montserrat"/>
                <a:cs typeface="Montserrat"/>
                <a:sym typeface="Montserrat"/>
              </a:rPr>
              <a:t>Until then, it’s worth building a solid foundation for your AI pyramid of needs.</a:t>
            </a:r>
            <a:endParaRPr>
              <a:latin typeface="Montserrat"/>
              <a:ea typeface="Montserrat"/>
              <a:cs typeface="Montserrat"/>
              <a:sym typeface="Montserrat"/>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17ae085b52_0_16"/>
          <p:cNvSpPr txBox="1"/>
          <p:nvPr/>
        </p:nvSpPr>
        <p:spPr>
          <a:xfrm>
            <a:off x="659875" y="383675"/>
            <a:ext cx="771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Precision AI from Saskatchewan</a:t>
            </a:r>
            <a:endParaRPr sz="2200">
              <a:latin typeface="Montserrat"/>
              <a:ea typeface="Montserrat"/>
              <a:cs typeface="Montserrat"/>
              <a:sym typeface="Montserrat"/>
            </a:endParaRPr>
          </a:p>
        </p:txBody>
      </p:sp>
      <p:sp>
        <p:nvSpPr>
          <p:cNvPr id="191" name="Google Shape;191;g117ae085b52_0_16"/>
          <p:cNvSpPr txBox="1"/>
          <p:nvPr/>
        </p:nvSpPr>
        <p:spPr>
          <a:xfrm>
            <a:off x="4829275" y="1579725"/>
            <a:ext cx="32307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Montserrat"/>
                <a:ea typeface="Montserrat"/>
                <a:cs typeface="Montserrat"/>
                <a:sym typeface="Montserrat"/>
              </a:rPr>
              <a:t>Builds artificially intelligent drones that autonomously survey fields in real-time to recognize plant growth and spot-spray weeds with surgically targeted micro-doses.</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en">
                <a:latin typeface="Montserrat"/>
                <a:ea typeface="Montserrat"/>
                <a:cs typeface="Montserrat"/>
                <a:sym typeface="Montserrat"/>
              </a:rPr>
              <a:t>With AI technology, Precision AI forecasts up to 85% savings in herbicides.</a:t>
            </a:r>
            <a:endParaRPr>
              <a:latin typeface="Montserrat"/>
              <a:ea typeface="Montserrat"/>
              <a:cs typeface="Montserrat"/>
              <a:sym typeface="Montserrat"/>
            </a:endParaRPr>
          </a:p>
        </p:txBody>
      </p:sp>
      <p:pic>
        <p:nvPicPr>
          <p:cNvPr id="192" name="Google Shape;192;g117ae085b52_0_16"/>
          <p:cNvPicPr preferRelativeResize="0"/>
          <p:nvPr/>
        </p:nvPicPr>
        <p:blipFill>
          <a:blip r:embed="rId3">
            <a:alphaModFix/>
          </a:blip>
          <a:stretch>
            <a:fillRect/>
          </a:stretch>
        </p:blipFill>
        <p:spPr>
          <a:xfrm>
            <a:off x="659875" y="1295400"/>
            <a:ext cx="3901951" cy="317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17ae085b52_0_6"/>
          <p:cNvSpPr txBox="1"/>
          <p:nvPr/>
        </p:nvSpPr>
        <p:spPr>
          <a:xfrm>
            <a:off x="659875" y="383675"/>
            <a:ext cx="771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Clinisys from Alberta</a:t>
            </a:r>
            <a:endParaRPr sz="2200">
              <a:latin typeface="Montserrat"/>
              <a:ea typeface="Montserrat"/>
              <a:cs typeface="Montserrat"/>
              <a:sym typeface="Montserrat"/>
            </a:endParaRPr>
          </a:p>
        </p:txBody>
      </p:sp>
      <p:sp>
        <p:nvSpPr>
          <p:cNvPr id="198" name="Google Shape;198;g117ae085b52_0_6"/>
          <p:cNvSpPr txBox="1"/>
          <p:nvPr/>
        </p:nvSpPr>
        <p:spPr>
          <a:xfrm>
            <a:off x="3411400" y="923175"/>
            <a:ext cx="4581300" cy="362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Montserrat"/>
                <a:ea typeface="Montserrat"/>
                <a:cs typeface="Montserrat"/>
                <a:sym typeface="Montserrat"/>
              </a:rPr>
              <a:t>Clinisys is developing electronic medical record solutions since 2011. The software products we provide to the market include EMR (electronic medical health record systems) and disease registries.</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en">
                <a:latin typeface="Montserrat"/>
                <a:ea typeface="Montserrat"/>
                <a:cs typeface="Montserrat"/>
                <a:sym typeface="Montserrat"/>
              </a:rPr>
              <a:t>“There were so many blank areas (in AI) that we were not familiar with. EMR was the focus. But EMR is a massive amount of data. So we had the opportunity to leverage this information for more solutions. Our analytics AI/ML side significantly developed from 0 to 50% of our business/product line. That is proof of what this kind of ecosystem and infrastructure can provide.”</a:t>
            </a:r>
            <a:endParaRPr>
              <a:latin typeface="Montserrat"/>
              <a:ea typeface="Montserrat"/>
              <a:cs typeface="Montserrat"/>
              <a:sym typeface="Montserrat"/>
            </a:endParaRPr>
          </a:p>
        </p:txBody>
      </p:sp>
      <p:pic>
        <p:nvPicPr>
          <p:cNvPr id="199" name="Google Shape;199;g117ae085b52_0_6"/>
          <p:cNvPicPr preferRelativeResize="0"/>
          <p:nvPr/>
        </p:nvPicPr>
        <p:blipFill>
          <a:blip r:embed="rId3">
            <a:alphaModFix/>
          </a:blip>
          <a:stretch>
            <a:fillRect/>
          </a:stretch>
        </p:blipFill>
        <p:spPr>
          <a:xfrm>
            <a:off x="659875" y="1410275"/>
            <a:ext cx="2831601" cy="2831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17ae085b52_0_21"/>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205" name="Google Shape;205;g117ae085b52_0_21"/>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sp>
        <p:nvSpPr>
          <p:cNvPr id="206" name="Google Shape;206;g117ae085b52_0_21"/>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Components of AI adoption</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17ae085b52_0_31"/>
          <p:cNvSpPr/>
          <p:nvPr/>
        </p:nvSpPr>
        <p:spPr>
          <a:xfrm>
            <a:off x="3296132" y="1179456"/>
            <a:ext cx="2540100" cy="2540100"/>
          </a:xfrm>
          <a:prstGeom prst="donut">
            <a:avLst>
              <a:gd fmla="val 16067" name="adj"/>
            </a:avLst>
          </a:prstGeom>
          <a:solidFill>
            <a:srgbClr val="AFE2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 name="Google Shape;213;g117ae085b52_0_31"/>
          <p:cNvGrpSpPr/>
          <p:nvPr/>
        </p:nvGrpSpPr>
        <p:grpSpPr>
          <a:xfrm>
            <a:off x="131305" y="1689885"/>
            <a:ext cx="3294796" cy="564009"/>
            <a:chOff x="-69690" y="1485392"/>
            <a:chExt cx="3682159" cy="405208"/>
          </a:xfrm>
        </p:grpSpPr>
        <p:cxnSp>
          <p:nvCxnSpPr>
            <p:cNvPr id="214" name="Google Shape;214;g117ae085b52_0_31"/>
            <p:cNvCxnSpPr/>
            <p:nvPr/>
          </p:nvCxnSpPr>
          <p:spPr>
            <a:xfrm>
              <a:off x="3178969" y="1638300"/>
              <a:ext cx="433500" cy="252300"/>
            </a:xfrm>
            <a:prstGeom prst="straightConnector1">
              <a:avLst/>
            </a:prstGeom>
            <a:noFill/>
            <a:ln cap="flat" cmpd="sng" w="19050">
              <a:solidFill>
                <a:srgbClr val="191947"/>
              </a:solidFill>
              <a:prstDash val="solid"/>
              <a:round/>
              <a:headEnd len="med" w="med" type="oval"/>
              <a:tailEnd len="sm" w="sm" type="none"/>
            </a:ln>
          </p:spPr>
        </p:cxnSp>
        <p:sp>
          <p:nvSpPr>
            <p:cNvPr id="215" name="Google Shape;215;g117ae085b52_0_31"/>
            <p:cNvSpPr txBox="1"/>
            <p:nvPr/>
          </p:nvSpPr>
          <p:spPr>
            <a:xfrm>
              <a:off x="-69690" y="1485392"/>
              <a:ext cx="2833200" cy="176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grpSp>
      <p:sp>
        <p:nvSpPr>
          <p:cNvPr id="216" name="Google Shape;216;g117ae085b52_0_31"/>
          <p:cNvSpPr txBox="1"/>
          <p:nvPr/>
        </p:nvSpPr>
        <p:spPr>
          <a:xfrm>
            <a:off x="6228125" y="1447038"/>
            <a:ext cx="2321100" cy="104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000">
                <a:latin typeface="Montserrat"/>
                <a:ea typeface="Montserrat"/>
                <a:cs typeface="Montserrat"/>
                <a:sym typeface="Montserrat"/>
              </a:rPr>
              <a:t>Challenges:</a:t>
            </a:r>
            <a:r>
              <a:rPr b="0" i="0" lang="en"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4B858E"/>
              </a:buClr>
              <a:buSzPts val="1000"/>
              <a:buFont typeface="Roboto"/>
              <a:buChar char="●"/>
            </a:pPr>
            <a:r>
              <a:rPr b="0" i="0" lang="en" sz="1000" u="none" cap="none" strike="noStrike">
                <a:solidFill>
                  <a:srgbClr val="000000"/>
                </a:solidFill>
                <a:latin typeface="Montserrat"/>
                <a:ea typeface="Montserrat"/>
                <a:cs typeface="Montserrat"/>
                <a:sym typeface="Montserrat"/>
              </a:rPr>
              <a:t>AI skills </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4B858E"/>
              </a:buClr>
              <a:buSzPts val="1000"/>
              <a:buFont typeface="Roboto"/>
              <a:buChar char="●"/>
            </a:pPr>
            <a:r>
              <a:rPr b="0" i="0" lang="en" sz="1000" u="none" cap="none" strike="noStrike">
                <a:solidFill>
                  <a:srgbClr val="000000"/>
                </a:solidFill>
                <a:latin typeface="Montserrat"/>
                <a:ea typeface="Montserrat"/>
                <a:cs typeface="Montserrat"/>
                <a:sym typeface="Montserrat"/>
              </a:rPr>
              <a:t>IT skills</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4B858E"/>
              </a:buClr>
              <a:buSzPts val="1000"/>
              <a:buFont typeface="Roboto"/>
              <a:buChar char="●"/>
            </a:pPr>
            <a:r>
              <a:rPr lang="en" sz="1000">
                <a:latin typeface="Montserrat"/>
                <a:ea typeface="Montserrat"/>
                <a:cs typeface="Montserrat"/>
                <a:sym typeface="Montserrat"/>
              </a:rPr>
              <a:t>D</a:t>
            </a:r>
            <a:r>
              <a:rPr b="0" i="0" lang="en" sz="1000" u="none" cap="none" strike="noStrike">
                <a:solidFill>
                  <a:srgbClr val="000000"/>
                </a:solidFill>
                <a:latin typeface="Montserrat"/>
                <a:ea typeface="Montserrat"/>
                <a:cs typeface="Montserrat"/>
                <a:sym typeface="Montserrat"/>
              </a:rPr>
              <a:t>omain understanding</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4B858E"/>
              </a:buClr>
              <a:buSzPts val="1000"/>
              <a:buFont typeface="Montserrat"/>
              <a:buChar char="●"/>
            </a:pPr>
            <a:r>
              <a:rPr lang="en" sz="1000">
                <a:latin typeface="Montserrat"/>
                <a:ea typeface="Montserrat"/>
                <a:cs typeface="Montserrat"/>
                <a:sym typeface="Montserrat"/>
              </a:rPr>
              <a:t>C</a:t>
            </a:r>
            <a:r>
              <a:rPr b="0" i="0" lang="en" sz="1000" u="none" cap="none" strike="noStrike">
                <a:solidFill>
                  <a:srgbClr val="000000"/>
                </a:solidFill>
                <a:latin typeface="Montserrat"/>
                <a:ea typeface="Montserrat"/>
                <a:cs typeface="Montserrat"/>
                <a:sym typeface="Montserrat"/>
              </a:rPr>
              <a:t>hange &amp; buy-in</a:t>
            </a:r>
            <a:endParaRPr b="0" i="0" sz="1000" u="none" cap="none" strike="noStrike">
              <a:solidFill>
                <a:srgbClr val="000000"/>
              </a:solidFill>
              <a:latin typeface="Montserrat"/>
              <a:ea typeface="Montserrat"/>
              <a:cs typeface="Montserrat"/>
              <a:sym typeface="Montserrat"/>
            </a:endParaRPr>
          </a:p>
        </p:txBody>
      </p:sp>
      <p:grpSp>
        <p:nvGrpSpPr>
          <p:cNvPr id="217" name="Google Shape;217;g117ae085b52_0_31"/>
          <p:cNvGrpSpPr/>
          <p:nvPr/>
        </p:nvGrpSpPr>
        <p:grpSpPr>
          <a:xfrm>
            <a:off x="2277775" y="3535140"/>
            <a:ext cx="5548500" cy="1564239"/>
            <a:chOff x="2277775" y="3535140"/>
            <a:chExt cx="5548500" cy="1564239"/>
          </a:xfrm>
        </p:grpSpPr>
        <p:cxnSp>
          <p:nvCxnSpPr>
            <p:cNvPr id="218" name="Google Shape;218;g117ae085b52_0_31"/>
            <p:cNvCxnSpPr/>
            <p:nvPr/>
          </p:nvCxnSpPr>
          <p:spPr>
            <a:xfrm rot="10800000">
              <a:off x="4556399" y="3535140"/>
              <a:ext cx="0" cy="460500"/>
            </a:xfrm>
            <a:prstGeom prst="straightConnector1">
              <a:avLst/>
            </a:prstGeom>
            <a:noFill/>
            <a:ln cap="flat" cmpd="sng" w="19050">
              <a:solidFill>
                <a:srgbClr val="4B858E"/>
              </a:solidFill>
              <a:prstDash val="solid"/>
              <a:round/>
              <a:headEnd len="med" w="med" type="oval"/>
              <a:tailEnd len="sm" w="sm" type="none"/>
            </a:ln>
          </p:spPr>
        </p:cxnSp>
        <p:sp>
          <p:nvSpPr>
            <p:cNvPr id="219" name="Google Shape;219;g117ae085b52_0_31"/>
            <p:cNvSpPr txBox="1"/>
            <p:nvPr/>
          </p:nvSpPr>
          <p:spPr>
            <a:xfrm>
              <a:off x="2277775" y="4089579"/>
              <a:ext cx="5548500" cy="10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latin typeface="Montserrat"/>
                  <a:ea typeface="Montserrat"/>
                  <a:cs typeface="Montserrat"/>
                  <a:sym typeface="Montserrat"/>
                </a:rPr>
                <a:t>Challenges:</a:t>
              </a:r>
              <a:endParaRPr sz="1000">
                <a:latin typeface="Montserrat"/>
                <a:ea typeface="Montserrat"/>
                <a:cs typeface="Montserrat"/>
                <a:sym typeface="Montserrat"/>
              </a:endParaRPr>
            </a:p>
            <a:p>
              <a:pPr indent="-292100" lvl="0" marL="457200" marR="0" rtl="0" algn="l">
                <a:lnSpc>
                  <a:spcPct val="100000"/>
                </a:lnSpc>
                <a:spcBef>
                  <a:spcPts val="0"/>
                </a:spcBef>
                <a:spcAft>
                  <a:spcPts val="0"/>
                </a:spcAft>
                <a:buClr>
                  <a:srgbClr val="4B858E"/>
                </a:buClr>
                <a:buSzPts val="1000"/>
                <a:buFont typeface="Roboto"/>
                <a:buChar char="●"/>
              </a:pPr>
              <a:r>
                <a:rPr b="0" i="0" lang="en" sz="1000" u="none" cap="none" strike="noStrike">
                  <a:solidFill>
                    <a:srgbClr val="000000"/>
                  </a:solidFill>
                  <a:latin typeface="Montserrat"/>
                  <a:ea typeface="Montserrat"/>
                  <a:cs typeface="Montserrat"/>
                  <a:sym typeface="Montserrat"/>
                </a:rPr>
                <a:t>Limits the speed at which AI solutions can be developed</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4B858E"/>
                </a:buClr>
                <a:buSzPts val="1000"/>
                <a:buFont typeface="Roboto"/>
                <a:buChar char="●"/>
              </a:pPr>
              <a:r>
                <a:rPr lang="en" sz="1000">
                  <a:latin typeface="Montserrat"/>
                  <a:ea typeface="Montserrat"/>
                  <a:cs typeface="Montserrat"/>
                  <a:sym typeface="Montserrat"/>
                </a:rPr>
                <a:t>Hidden cost</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4B858E"/>
                </a:buClr>
                <a:buSzPts val="1000"/>
                <a:buFont typeface="Roboto"/>
                <a:buChar char="●"/>
              </a:pPr>
              <a:r>
                <a:rPr b="0" i="0" lang="en" sz="1000" u="none" cap="none" strike="noStrike">
                  <a:solidFill>
                    <a:srgbClr val="000000"/>
                  </a:solidFill>
                  <a:latin typeface="Montserrat"/>
                  <a:ea typeface="Montserrat"/>
                  <a:cs typeface="Montserrat"/>
                  <a:sym typeface="Montserrat"/>
                </a:rPr>
                <a:t>On prem </a:t>
              </a:r>
              <a:r>
                <a:rPr lang="en" sz="1000">
                  <a:latin typeface="Montserrat"/>
                  <a:ea typeface="Montserrat"/>
                  <a:cs typeface="Montserrat"/>
                  <a:sym typeface="Montserrat"/>
                </a:rPr>
                <a:t>and</a:t>
              </a:r>
              <a:r>
                <a:rPr b="0" i="0" lang="en" sz="1000" u="none" cap="none" strike="noStrike">
                  <a:solidFill>
                    <a:srgbClr val="000000"/>
                  </a:solidFill>
                  <a:latin typeface="Montserrat"/>
                  <a:ea typeface="Montserrat"/>
                  <a:cs typeface="Montserrat"/>
                  <a:sym typeface="Montserrat"/>
                </a:rPr>
                <a:t> hybrid are </a:t>
              </a:r>
              <a:r>
                <a:rPr lang="en" sz="1000">
                  <a:solidFill>
                    <a:schemeClr val="dk1"/>
                  </a:solidFill>
                  <a:latin typeface="Montserrat"/>
                  <a:ea typeface="Montserrat"/>
                  <a:cs typeface="Montserrat"/>
                  <a:sym typeface="Montserrat"/>
                </a:rPr>
                <a:t>prevalent</a:t>
              </a:r>
              <a:r>
                <a:rPr b="0" i="0" lang="en"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4B858E"/>
                </a:buClr>
                <a:buSzPts val="1000"/>
                <a:buFont typeface="Roboto"/>
                <a:buChar char="●"/>
              </a:pPr>
              <a:r>
                <a:rPr b="0" i="0" lang="en" sz="1000" u="none" cap="none" strike="noStrike">
                  <a:solidFill>
                    <a:srgbClr val="000000"/>
                  </a:solidFill>
                  <a:latin typeface="Montserrat"/>
                  <a:ea typeface="Montserrat"/>
                  <a:cs typeface="Montserrat"/>
                  <a:sym typeface="Montserrat"/>
                </a:rPr>
                <a:t>Market offerings are complicated and fragmented</a:t>
              </a:r>
              <a:endParaRPr b="0" i="0" sz="1000" u="none" cap="none" strike="noStrike">
                <a:solidFill>
                  <a:srgbClr val="000000"/>
                </a:solidFill>
                <a:latin typeface="Montserrat"/>
                <a:ea typeface="Montserrat"/>
                <a:cs typeface="Montserrat"/>
                <a:sym typeface="Montserrat"/>
              </a:endParaRPr>
            </a:p>
          </p:txBody>
        </p:sp>
      </p:grpSp>
      <p:sp>
        <p:nvSpPr>
          <p:cNvPr id="220" name="Google Shape;220;g117ae085b52_0_31"/>
          <p:cNvSpPr/>
          <p:nvPr/>
        </p:nvSpPr>
        <p:spPr>
          <a:xfrm flipH="1" rot="-9000757">
            <a:off x="3217910" y="1077457"/>
            <a:ext cx="2690226" cy="2690226"/>
          </a:xfrm>
          <a:prstGeom prst="blockArc">
            <a:avLst>
              <a:gd fmla="val 14316164" name="adj1"/>
              <a:gd fmla="val 21502663" name="adj2"/>
              <a:gd fmla="val 9415" name="adj3"/>
            </a:avLst>
          </a:prstGeom>
          <a:solidFill>
            <a:srgbClr val="4B858E"/>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Google Shape;221;g117ae085b52_0_31"/>
          <p:cNvGrpSpPr/>
          <p:nvPr/>
        </p:nvGrpSpPr>
        <p:grpSpPr>
          <a:xfrm>
            <a:off x="2666380" y="519626"/>
            <a:ext cx="3793472" cy="3778800"/>
            <a:chOff x="2647854" y="520540"/>
            <a:chExt cx="3793472" cy="3778800"/>
          </a:xfrm>
        </p:grpSpPr>
        <p:sp>
          <p:nvSpPr>
            <p:cNvPr id="222" name="Google Shape;222;g117ae085b52_0_31"/>
            <p:cNvSpPr txBox="1"/>
            <p:nvPr/>
          </p:nvSpPr>
          <p:spPr>
            <a:xfrm>
              <a:off x="3839621" y="2048260"/>
              <a:ext cx="1443600" cy="804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Factors Driving Application of AI </a:t>
              </a:r>
              <a:endParaRPr b="1" i="0" sz="1200" u="none" cap="none" strike="noStrike">
                <a:solidFill>
                  <a:srgbClr val="000000"/>
                </a:solidFill>
                <a:latin typeface="Montserrat"/>
                <a:ea typeface="Montserrat"/>
                <a:cs typeface="Montserrat"/>
                <a:sym typeface="Montserrat"/>
              </a:endParaRPr>
            </a:p>
          </p:txBody>
        </p:sp>
        <p:sp>
          <p:nvSpPr>
            <p:cNvPr id="223" name="Google Shape;223;g117ae085b52_0_31"/>
            <p:cNvSpPr/>
            <p:nvPr/>
          </p:nvSpPr>
          <p:spPr>
            <a:xfrm rot="2017038">
              <a:off x="3167457" y="1055777"/>
              <a:ext cx="2751593" cy="2708326"/>
            </a:xfrm>
            <a:prstGeom prst="blockArc">
              <a:avLst>
                <a:gd fmla="val 14414370" name="adj1"/>
                <a:gd fmla="val 694" name="adj2"/>
                <a:gd fmla="val 9562" name="adj3"/>
              </a:avLst>
            </a:prstGeom>
            <a:solidFill>
              <a:srgbClr val="FFD60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117ae085b52_0_31"/>
            <p:cNvSpPr/>
            <p:nvPr/>
          </p:nvSpPr>
          <p:spPr>
            <a:xfrm flipH="1" rot="-1799854">
              <a:off x="3209925" y="1075212"/>
              <a:ext cx="2733802" cy="2722788"/>
            </a:xfrm>
            <a:prstGeom prst="blockArc">
              <a:avLst>
                <a:gd fmla="val 14348563" name="adj1"/>
                <a:gd fmla="val 21472873" name="adj2"/>
                <a:gd fmla="val 9381" name="adj3"/>
              </a:avLst>
            </a:prstGeom>
            <a:solidFill>
              <a:srgbClr val="191947"/>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117ae085b52_0_31"/>
            <p:cNvSpPr/>
            <p:nvPr/>
          </p:nvSpPr>
          <p:spPr>
            <a:xfrm rot="-8100000">
              <a:off x="4395316" y="1024665"/>
              <a:ext cx="363170" cy="363170"/>
            </a:xfrm>
            <a:prstGeom prst="rtTriangle">
              <a:avLst/>
            </a:prstGeom>
            <a:solidFill>
              <a:srgbClr val="1919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117ae085b52_0_31"/>
            <p:cNvSpPr/>
            <p:nvPr/>
          </p:nvSpPr>
          <p:spPr>
            <a:xfrm rot="-316261">
              <a:off x="5420489" y="2858288"/>
              <a:ext cx="365747" cy="365747"/>
            </a:xfrm>
            <a:prstGeom prst="rtTriangle">
              <a:avLst/>
            </a:prstGeom>
            <a:solidFill>
              <a:srgbClr val="FFD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117ae085b52_0_31"/>
            <p:cNvSpPr/>
            <p:nvPr/>
          </p:nvSpPr>
          <p:spPr>
            <a:xfrm rot="6360600">
              <a:off x="3309405" y="2884718"/>
              <a:ext cx="365475" cy="365764"/>
            </a:xfrm>
            <a:prstGeom prst="rtTriangle">
              <a:avLst/>
            </a:prstGeom>
            <a:solidFill>
              <a:srgbClr val="4B85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g117ae085b52_0_31"/>
          <p:cNvSpPr txBox="1"/>
          <p:nvPr>
            <p:ph idx="4294967295" type="title"/>
          </p:nvPr>
        </p:nvSpPr>
        <p:spPr>
          <a:xfrm>
            <a:off x="338127" y="454444"/>
            <a:ext cx="8001000" cy="47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52A22"/>
              </a:buClr>
              <a:buSzPts val="2400"/>
              <a:buFont typeface="Montserrat"/>
              <a:buNone/>
            </a:pPr>
            <a:r>
              <a:rPr lang="en" sz="2200">
                <a:latin typeface="Montserrat"/>
                <a:ea typeface="Montserrat"/>
                <a:cs typeface="Montserrat"/>
                <a:sym typeface="Montserrat"/>
              </a:rPr>
              <a:t>AI Adoption Requirements &amp; SME Challenges</a:t>
            </a:r>
            <a:endParaRPr sz="2200">
              <a:latin typeface="Montserrat"/>
              <a:ea typeface="Montserrat"/>
              <a:cs typeface="Montserrat"/>
              <a:sym typeface="Montserrat"/>
            </a:endParaRPr>
          </a:p>
        </p:txBody>
      </p:sp>
      <p:sp>
        <p:nvSpPr>
          <p:cNvPr id="229" name="Google Shape;229;g117ae085b52_0_31"/>
          <p:cNvSpPr/>
          <p:nvPr/>
        </p:nvSpPr>
        <p:spPr>
          <a:xfrm>
            <a:off x="1777221" y="1522062"/>
            <a:ext cx="1518900" cy="351300"/>
          </a:xfrm>
          <a:prstGeom prst="roundRect">
            <a:avLst>
              <a:gd fmla="val 16667" name="adj"/>
            </a:avLst>
          </a:prstGeom>
          <a:solidFill>
            <a:srgbClr val="1919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Data</a:t>
            </a:r>
            <a:endParaRPr b="0" i="0" sz="1400" u="none" cap="none" strike="noStrike">
              <a:solidFill>
                <a:schemeClr val="lt1"/>
              </a:solidFill>
              <a:latin typeface="Montserrat"/>
              <a:ea typeface="Montserrat"/>
              <a:cs typeface="Montserrat"/>
              <a:sym typeface="Montserrat"/>
            </a:endParaRPr>
          </a:p>
        </p:txBody>
      </p:sp>
      <p:sp>
        <p:nvSpPr>
          <p:cNvPr id="230" name="Google Shape;230;g117ae085b52_0_31"/>
          <p:cNvSpPr/>
          <p:nvPr/>
        </p:nvSpPr>
        <p:spPr>
          <a:xfrm>
            <a:off x="3803568" y="3841256"/>
            <a:ext cx="1518900" cy="351300"/>
          </a:xfrm>
          <a:prstGeom prst="roundRect">
            <a:avLst>
              <a:gd fmla="val 16667" name="adj"/>
            </a:avLst>
          </a:prstGeom>
          <a:solidFill>
            <a:srgbClr val="4B85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Computation</a:t>
            </a:r>
            <a:endParaRPr b="0" i="0" sz="1400" u="none" cap="none" strike="noStrike">
              <a:solidFill>
                <a:schemeClr val="lt1"/>
              </a:solidFill>
              <a:latin typeface="Montserrat"/>
              <a:ea typeface="Montserrat"/>
              <a:cs typeface="Montserrat"/>
              <a:sym typeface="Montserrat"/>
            </a:endParaRPr>
          </a:p>
        </p:txBody>
      </p:sp>
      <p:sp>
        <p:nvSpPr>
          <p:cNvPr id="231" name="Google Shape;231;g117ae085b52_0_31"/>
          <p:cNvSpPr/>
          <p:nvPr/>
        </p:nvSpPr>
        <p:spPr>
          <a:xfrm>
            <a:off x="5878440" y="993098"/>
            <a:ext cx="2412000" cy="351300"/>
          </a:xfrm>
          <a:prstGeom prst="roundRect">
            <a:avLst>
              <a:gd fmla="val 16667" name="adj"/>
            </a:avLst>
          </a:prstGeom>
          <a:solidFill>
            <a:srgbClr val="FFD6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a:ea typeface="Montserrat"/>
                <a:cs typeface="Montserrat"/>
                <a:sym typeface="Montserrat"/>
              </a:rPr>
              <a:t>Human Competency</a:t>
            </a:r>
            <a:endParaRPr b="0" i="0" sz="1400" u="none" cap="none" strike="noStrike">
              <a:solidFill>
                <a:schemeClr val="dk1"/>
              </a:solidFill>
              <a:latin typeface="Montserrat"/>
              <a:ea typeface="Montserrat"/>
              <a:cs typeface="Montserrat"/>
              <a:sym typeface="Montserrat"/>
            </a:endParaRPr>
          </a:p>
        </p:txBody>
      </p:sp>
      <p:sp>
        <p:nvSpPr>
          <p:cNvPr id="232" name="Google Shape;232;g117ae085b52_0_31"/>
          <p:cNvSpPr txBox="1"/>
          <p:nvPr/>
        </p:nvSpPr>
        <p:spPr>
          <a:xfrm>
            <a:off x="338125" y="2080050"/>
            <a:ext cx="2700300" cy="163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latin typeface="Montserrat"/>
                <a:ea typeface="Montserrat"/>
                <a:cs typeface="Montserrat"/>
                <a:sym typeface="Montserrat"/>
              </a:rPr>
              <a:t>Challenges:</a:t>
            </a:r>
            <a:endParaRPr sz="1000">
              <a:latin typeface="Montserrat"/>
              <a:ea typeface="Montserrat"/>
              <a:cs typeface="Montserrat"/>
              <a:sym typeface="Montserrat"/>
            </a:endParaRPr>
          </a:p>
          <a:p>
            <a:pPr indent="-292100" lvl="0" marL="457200" marR="0" rtl="0" algn="l">
              <a:lnSpc>
                <a:spcPct val="100000"/>
              </a:lnSpc>
              <a:spcBef>
                <a:spcPts val="0"/>
              </a:spcBef>
              <a:spcAft>
                <a:spcPts val="0"/>
              </a:spcAft>
              <a:buClr>
                <a:srgbClr val="4B858E"/>
              </a:buClr>
              <a:buSzPts val="1000"/>
              <a:buFont typeface="Roboto"/>
              <a:buChar char="●"/>
            </a:pPr>
            <a:r>
              <a:rPr b="0" i="0" lang="en" sz="1000" u="none" cap="none" strike="noStrike">
                <a:solidFill>
                  <a:srgbClr val="000000"/>
                </a:solidFill>
                <a:latin typeface="Montserrat"/>
                <a:ea typeface="Montserrat"/>
                <a:cs typeface="Montserrat"/>
                <a:sym typeface="Montserrat"/>
              </a:rPr>
              <a:t>Limited access to data</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4B858E"/>
              </a:buClr>
              <a:buSzPts val="1000"/>
              <a:buFont typeface="Roboto"/>
              <a:buChar char="●"/>
            </a:pPr>
            <a:r>
              <a:rPr b="0" i="0" lang="en" sz="1000" u="none" cap="none" strike="noStrike">
                <a:solidFill>
                  <a:srgbClr val="000000"/>
                </a:solidFill>
                <a:latin typeface="Montserrat"/>
                <a:ea typeface="Montserrat"/>
                <a:cs typeface="Montserrat"/>
                <a:sym typeface="Montserrat"/>
              </a:rPr>
              <a:t>Data may not be ready for AI</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4B858E"/>
              </a:buClr>
              <a:buSzPts val="1000"/>
              <a:buFont typeface="Roboto"/>
              <a:buChar char="●"/>
            </a:pPr>
            <a:r>
              <a:rPr b="0" i="0" lang="en" sz="1000" u="none" cap="none" strike="noStrike">
                <a:solidFill>
                  <a:srgbClr val="000000"/>
                </a:solidFill>
                <a:latin typeface="Montserrat"/>
                <a:ea typeface="Montserrat"/>
                <a:cs typeface="Montserrat"/>
                <a:sym typeface="Montserrat"/>
              </a:rPr>
              <a:t>Potentially missing insights due to disconnects in data</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00000"/>
              </a:lnSpc>
              <a:spcBef>
                <a:spcPts val="0"/>
              </a:spcBef>
              <a:spcAft>
                <a:spcPts val="0"/>
              </a:spcAft>
              <a:buSzPts val="1000"/>
              <a:buFont typeface="Montserrat"/>
              <a:buChar char="●"/>
            </a:pPr>
            <a:r>
              <a:rPr lang="en" sz="1000">
                <a:latin typeface="Montserrat"/>
                <a:ea typeface="Montserrat"/>
                <a:cs typeface="Montserrat"/>
                <a:sym typeface="Montserrat"/>
              </a:rPr>
              <a:t>Privacy concerns </a:t>
            </a:r>
            <a:endParaRPr sz="1000">
              <a:latin typeface="Montserrat"/>
              <a:ea typeface="Montserrat"/>
              <a:cs typeface="Montserrat"/>
              <a:sym typeface="Montserrat"/>
            </a:endParaRPr>
          </a:p>
        </p:txBody>
      </p:sp>
      <p:grpSp>
        <p:nvGrpSpPr>
          <p:cNvPr id="233" name="Google Shape;233;g117ae085b52_0_31"/>
          <p:cNvGrpSpPr/>
          <p:nvPr/>
        </p:nvGrpSpPr>
        <p:grpSpPr>
          <a:xfrm flipH="1">
            <a:off x="5658590" y="1125865"/>
            <a:ext cx="2167687" cy="564009"/>
            <a:chOff x="-69690" y="1485392"/>
            <a:chExt cx="3682159" cy="405208"/>
          </a:xfrm>
        </p:grpSpPr>
        <p:cxnSp>
          <p:nvCxnSpPr>
            <p:cNvPr id="234" name="Google Shape;234;g117ae085b52_0_31"/>
            <p:cNvCxnSpPr/>
            <p:nvPr/>
          </p:nvCxnSpPr>
          <p:spPr>
            <a:xfrm>
              <a:off x="3178969" y="1638300"/>
              <a:ext cx="433500" cy="252300"/>
            </a:xfrm>
            <a:prstGeom prst="straightConnector1">
              <a:avLst/>
            </a:prstGeom>
            <a:noFill/>
            <a:ln cap="flat" cmpd="sng" w="19050">
              <a:solidFill>
                <a:srgbClr val="191947"/>
              </a:solidFill>
              <a:prstDash val="solid"/>
              <a:round/>
              <a:headEnd len="med" w="med" type="oval"/>
              <a:tailEnd len="sm" w="sm" type="none"/>
            </a:ln>
          </p:spPr>
        </p:cxnSp>
        <p:sp>
          <p:nvSpPr>
            <p:cNvPr id="235" name="Google Shape;235;g117ae085b52_0_31"/>
            <p:cNvSpPr txBox="1"/>
            <p:nvPr/>
          </p:nvSpPr>
          <p:spPr>
            <a:xfrm>
              <a:off x="-69690" y="1485392"/>
              <a:ext cx="2833200" cy="176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daafbcb24f_0_599"/>
          <p:cNvSpPr txBox="1"/>
          <p:nvPr>
            <p:ph idx="1" type="body"/>
          </p:nvPr>
        </p:nvSpPr>
        <p:spPr>
          <a:xfrm rot="-5400000">
            <a:off x="6567788" y="2363907"/>
            <a:ext cx="3814200" cy="5763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750"/>
              </a:spcBef>
              <a:spcAft>
                <a:spcPts val="0"/>
              </a:spcAft>
              <a:buClr>
                <a:srgbClr val="B1E0E0"/>
              </a:buClr>
              <a:buSzPts val="1800"/>
              <a:buNone/>
            </a:pPr>
            <a:r>
              <a:t/>
            </a:r>
            <a:endParaRPr/>
          </a:p>
        </p:txBody>
      </p:sp>
      <p:sp>
        <p:nvSpPr>
          <p:cNvPr id="241" name="Google Shape;241;gdaafbcb24f_0_599"/>
          <p:cNvSpPr txBox="1"/>
          <p:nvPr/>
        </p:nvSpPr>
        <p:spPr>
          <a:xfrm>
            <a:off x="581352" y="779450"/>
            <a:ext cx="5856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latin typeface="Montserrat"/>
                <a:ea typeface="Montserrat"/>
                <a:cs typeface="Montserrat"/>
                <a:sym typeface="Montserrat"/>
              </a:rPr>
              <a:t>Data Hierarchy of Needs</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